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 id="281" r:id="rId33"/>
    <p:sldId id="282" r:id="rId34"/>
    <p:sldId id="283" r:id="rId35"/>
    <p:sldId id="284"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 id="302" r:id="rId54"/>
    <p:sldId id="303" r:id="rId55"/>
    <p:sldId id="304" r:id="rId56"/>
    <p:sldId id="305" r:id="rId57"/>
    <p:sldId id="306" r:id="rId58"/>
    <p:sldId id="307" r:id="rId59"/>
    <p:sldId id="308" r:id="rId60"/>
    <p:sldId id="309" r:id="rId61"/>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1pPr>
    <a:lvl2pPr marL="0" marR="0" indent="457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2pPr>
    <a:lvl3pPr marL="0" marR="0" indent="914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3pPr>
    <a:lvl4pPr marL="0" marR="0" indent="1371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4pPr>
    <a:lvl5pPr marL="0" marR="0" indent="18288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5pPr>
    <a:lvl6pPr marL="0" marR="0" indent="22860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6pPr>
    <a:lvl7pPr marL="0" marR="0" indent="27432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7pPr>
    <a:lvl8pPr marL="0" marR="0" indent="32004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8pPr>
    <a:lvl9pPr marL="0" marR="0" indent="365760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CEACA"/>
          </a:solidFill>
        </a:fill>
      </a:tcStyle>
    </a:wholeTbl>
    <a:band2H>
      <a:tcTxStyle b="def" i="def"/>
      <a:tcStyle>
        <a:tcBdr/>
        <a:fill>
          <a:solidFill>
            <a:srgbClr val="EEF5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2CA"/>
          </a:solidFill>
        </a:fill>
      </a:tcStyle>
    </a:wholeTbl>
    <a:band2H>
      <a:tcTxStyle b="def" i="def"/>
      <a:tcStyle>
        <a:tcBdr/>
        <a:fill>
          <a:solidFill>
            <a:srgbClr val="FFEA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DFCB"/>
          </a:solidFill>
        </a:fill>
      </a:tcStyle>
    </a:wholeTbl>
    <a:band2H>
      <a:tcTxStyle b="def" i="def"/>
      <a:tcStyle>
        <a:tcBdr/>
        <a:fill>
          <a:solidFill>
            <a:srgbClr val="FFF0E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 Id="rId33" Type="http://schemas.openxmlformats.org/officeDocument/2006/relationships/slide" Target="slides/slide26.xml"/><Relationship Id="rId34" Type="http://schemas.openxmlformats.org/officeDocument/2006/relationships/slide" Target="slides/slide27.xml"/><Relationship Id="rId35" Type="http://schemas.openxmlformats.org/officeDocument/2006/relationships/slide" Target="slides/slide28.xml"/><Relationship Id="rId36" Type="http://schemas.openxmlformats.org/officeDocument/2006/relationships/slide" Target="slides/slide29.xml"/><Relationship Id="rId37" Type="http://schemas.openxmlformats.org/officeDocument/2006/relationships/slide" Target="slides/slide30.xml"/><Relationship Id="rId38" Type="http://schemas.openxmlformats.org/officeDocument/2006/relationships/slide" Target="slides/slide31.xml"/><Relationship Id="rId39" Type="http://schemas.openxmlformats.org/officeDocument/2006/relationships/slide" Target="slides/slide32.xml"/><Relationship Id="rId40" Type="http://schemas.openxmlformats.org/officeDocument/2006/relationships/slide" Target="slides/slide33.xml"/><Relationship Id="rId41" Type="http://schemas.openxmlformats.org/officeDocument/2006/relationships/slide" Target="slides/slide34.xml"/><Relationship Id="rId42" Type="http://schemas.openxmlformats.org/officeDocument/2006/relationships/slide" Target="slides/slide35.xml"/><Relationship Id="rId43" Type="http://schemas.openxmlformats.org/officeDocument/2006/relationships/slide" Target="slides/slide36.xml"/><Relationship Id="rId44" Type="http://schemas.openxmlformats.org/officeDocument/2006/relationships/slide" Target="slides/slide37.xml"/><Relationship Id="rId45" Type="http://schemas.openxmlformats.org/officeDocument/2006/relationships/slide" Target="slides/slide38.xml"/><Relationship Id="rId46" Type="http://schemas.openxmlformats.org/officeDocument/2006/relationships/slide" Target="slides/slide39.xml"/><Relationship Id="rId47" Type="http://schemas.openxmlformats.org/officeDocument/2006/relationships/slide" Target="slides/slide40.xml"/><Relationship Id="rId48" Type="http://schemas.openxmlformats.org/officeDocument/2006/relationships/slide" Target="slides/slide41.xml"/><Relationship Id="rId49" Type="http://schemas.openxmlformats.org/officeDocument/2006/relationships/slide" Target="slides/slide42.xml"/><Relationship Id="rId50" Type="http://schemas.openxmlformats.org/officeDocument/2006/relationships/slide" Target="slides/slide43.xml"/><Relationship Id="rId51" Type="http://schemas.openxmlformats.org/officeDocument/2006/relationships/slide" Target="slides/slide44.xml"/><Relationship Id="rId52" Type="http://schemas.openxmlformats.org/officeDocument/2006/relationships/slide" Target="slides/slide45.xml"/><Relationship Id="rId53" Type="http://schemas.openxmlformats.org/officeDocument/2006/relationships/slide" Target="slides/slide46.xml"/><Relationship Id="rId54" Type="http://schemas.openxmlformats.org/officeDocument/2006/relationships/slide" Target="slides/slide47.xml"/><Relationship Id="rId55" Type="http://schemas.openxmlformats.org/officeDocument/2006/relationships/slide" Target="slides/slide48.xml"/><Relationship Id="rId56" Type="http://schemas.openxmlformats.org/officeDocument/2006/relationships/slide" Target="slides/slide49.xml"/><Relationship Id="rId57" Type="http://schemas.openxmlformats.org/officeDocument/2006/relationships/slide" Target="slides/slide50.xml"/><Relationship Id="rId58" Type="http://schemas.openxmlformats.org/officeDocument/2006/relationships/slide" Target="slides/slide51.xml"/><Relationship Id="rId59" Type="http://schemas.openxmlformats.org/officeDocument/2006/relationships/slide" Target="slides/slide52.xml"/><Relationship Id="rId60" Type="http://schemas.openxmlformats.org/officeDocument/2006/relationships/slide" Target="slides/slide53.xml"/><Relationship Id="rId61" Type="http://schemas.openxmlformats.org/officeDocument/2006/relationships/slide" Target="slides/slide54.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0" name="Shape 280"/>
          <p:cNvSpPr/>
          <p:nvPr>
            <p:ph type="sldImg"/>
          </p:nvPr>
        </p:nvSpPr>
        <p:spPr>
          <a:xfrm>
            <a:off x="1143000" y="685800"/>
            <a:ext cx="4572000" cy="3429000"/>
          </a:xfrm>
          <a:prstGeom prst="rect">
            <a:avLst/>
          </a:prstGeom>
        </p:spPr>
        <p:txBody>
          <a:bodyPr/>
          <a:lstStyle/>
          <a:p>
            <a:pPr/>
          </a:p>
        </p:txBody>
      </p:sp>
      <p:sp>
        <p:nvSpPr>
          <p:cNvPr id="281" name="Shape 281"/>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entury Gothic"/>
      </a:defRPr>
    </a:lvl1pPr>
    <a:lvl2pPr indent="228600" defTabSz="457200" latinLnBrk="0">
      <a:defRPr sz="1200">
        <a:latin typeface="+mn-lt"/>
        <a:ea typeface="+mn-ea"/>
        <a:cs typeface="+mn-cs"/>
        <a:sym typeface="Century Gothic"/>
      </a:defRPr>
    </a:lvl2pPr>
    <a:lvl3pPr indent="457200" defTabSz="457200" latinLnBrk="0">
      <a:defRPr sz="1200">
        <a:latin typeface="+mn-lt"/>
        <a:ea typeface="+mn-ea"/>
        <a:cs typeface="+mn-cs"/>
        <a:sym typeface="Century Gothic"/>
      </a:defRPr>
    </a:lvl3pPr>
    <a:lvl4pPr indent="685800" defTabSz="457200" latinLnBrk="0">
      <a:defRPr sz="1200">
        <a:latin typeface="+mn-lt"/>
        <a:ea typeface="+mn-ea"/>
        <a:cs typeface="+mn-cs"/>
        <a:sym typeface="Century Gothic"/>
      </a:defRPr>
    </a:lvl4pPr>
    <a:lvl5pPr indent="914400" defTabSz="457200" latinLnBrk="0">
      <a:defRPr sz="1200">
        <a:latin typeface="+mn-lt"/>
        <a:ea typeface="+mn-ea"/>
        <a:cs typeface="+mn-cs"/>
        <a:sym typeface="Century Gothic"/>
      </a:defRPr>
    </a:lvl5pPr>
    <a:lvl6pPr indent="1143000" defTabSz="457200" latinLnBrk="0">
      <a:defRPr sz="1200">
        <a:latin typeface="+mn-lt"/>
        <a:ea typeface="+mn-ea"/>
        <a:cs typeface="+mn-cs"/>
        <a:sym typeface="Century Gothic"/>
      </a:defRPr>
    </a:lvl6pPr>
    <a:lvl7pPr indent="1371600" defTabSz="457200" latinLnBrk="0">
      <a:defRPr sz="1200">
        <a:latin typeface="+mn-lt"/>
        <a:ea typeface="+mn-ea"/>
        <a:cs typeface="+mn-cs"/>
        <a:sym typeface="Century Gothic"/>
      </a:defRPr>
    </a:lvl7pPr>
    <a:lvl8pPr indent="1600200" defTabSz="457200" latinLnBrk="0">
      <a:defRPr sz="1200">
        <a:latin typeface="+mn-lt"/>
        <a:ea typeface="+mn-ea"/>
        <a:cs typeface="+mn-cs"/>
        <a:sym typeface="Century Gothic"/>
      </a:defRPr>
    </a:lvl8pPr>
    <a:lvl9pPr indent="1828800" defTabSz="457200" latinLnBrk="0">
      <a:defRPr sz="1200">
        <a:latin typeface="+mn-lt"/>
        <a:ea typeface="+mn-ea"/>
        <a:cs typeface="+mn-cs"/>
        <a:sym typeface="Century Gothic"/>
      </a:defRPr>
    </a:lvl9pPr>
  </p:notesStyle>
</p:notesMaster>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0" showMasterPhAnim="1">
  <p:cSld name="Title Slide">
    <p:spTree>
      <p:nvGrpSpPr>
        <p:cNvPr id="1" name=""/>
        <p:cNvGrpSpPr/>
        <p:nvPr/>
      </p:nvGrpSpPr>
      <p:grpSpPr>
        <a:xfrm>
          <a:off x="0" y="0"/>
          <a:ext cx="0" cy="0"/>
          <a:chOff x="0" y="0"/>
          <a:chExt cx="0" cy="0"/>
        </a:xfrm>
      </p:grpSpPr>
      <p:grpSp>
        <p:nvGrpSpPr>
          <p:cNvPr id="91" name="Group 42"/>
          <p:cNvGrpSpPr/>
          <p:nvPr/>
        </p:nvGrpSpPr>
        <p:grpSpPr>
          <a:xfrm>
            <a:off x="-644959" y="0"/>
            <a:ext cx="10458654" cy="7117071"/>
            <a:chOff x="0" y="0"/>
            <a:chExt cx="10458653" cy="7117070"/>
          </a:xfrm>
        </p:grpSpPr>
        <p:grpSp>
          <p:nvGrpSpPr>
            <p:cNvPr id="68" name="Group 44"/>
            <p:cNvGrpSpPr/>
            <p:nvPr/>
          </p:nvGrpSpPr>
          <p:grpSpPr>
            <a:xfrm>
              <a:off x="644958" y="0"/>
              <a:ext cx="9144001" cy="6858000"/>
              <a:chOff x="0" y="0"/>
              <a:chExt cx="9144000" cy="6858000"/>
            </a:xfrm>
          </p:grpSpPr>
          <p:grpSp>
            <p:nvGrpSpPr>
              <p:cNvPr id="56" name="Group 4"/>
              <p:cNvGrpSpPr/>
              <p:nvPr/>
            </p:nvGrpSpPr>
            <p:grpSpPr>
              <a:xfrm>
                <a:off x="-1" y="0"/>
                <a:ext cx="2514601" cy="6858000"/>
                <a:chOff x="0" y="0"/>
                <a:chExt cx="2514600" cy="6858000"/>
              </a:xfrm>
            </p:grpSpPr>
            <p:sp>
              <p:nvSpPr>
                <p:cNvPr id="53" name="Rectangle 114"/>
                <p:cNvSpPr/>
                <p:nvPr/>
              </p:nvSpPr>
              <p:spPr>
                <a:xfrm>
                  <a:off x="914399"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4" name="Rectangle 2"/>
                <p:cNvSpPr/>
                <p:nvPr/>
              </p:nvSpPr>
              <p:spPr>
                <a:xfrm>
                  <a:off x="-1"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5" name="Rectangle 3"/>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60" name="Group 5"/>
              <p:cNvGrpSpPr/>
              <p:nvPr/>
            </p:nvGrpSpPr>
            <p:grpSpPr>
              <a:xfrm>
                <a:off x="422909" y="0"/>
                <a:ext cx="2514601" cy="6858000"/>
                <a:chOff x="0" y="0"/>
                <a:chExt cx="2514600" cy="6858000"/>
              </a:xfrm>
            </p:grpSpPr>
            <p:sp>
              <p:nvSpPr>
                <p:cNvPr id="57" name="Rectangle 84"/>
                <p:cNvSpPr/>
                <p:nvPr/>
              </p:nvSpPr>
              <p:spPr>
                <a:xfrm>
                  <a:off x="914400"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8" name="Rectangle 85"/>
                <p:cNvSpPr/>
                <p:nvPr/>
              </p:nvSpPr>
              <p:spPr>
                <a:xfrm>
                  <a:off x="-1"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59" name="Rectangle 113"/>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64" name="Group 9"/>
              <p:cNvGrpSpPr/>
              <p:nvPr/>
            </p:nvGrpSpPr>
            <p:grpSpPr>
              <a:xfrm>
                <a:off x="6629399" y="0"/>
                <a:ext cx="2514602" cy="6858000"/>
                <a:chOff x="0" y="0"/>
                <a:chExt cx="2514600" cy="6858000"/>
              </a:xfrm>
            </p:grpSpPr>
            <p:sp>
              <p:nvSpPr>
                <p:cNvPr id="61" name="Rectangle 77"/>
                <p:cNvSpPr/>
                <p:nvPr/>
              </p:nvSpPr>
              <p:spPr>
                <a:xfrm rot="10800000">
                  <a:off x="0"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2" name="Rectangle 78"/>
                <p:cNvSpPr/>
                <p:nvPr/>
              </p:nvSpPr>
              <p:spPr>
                <a:xfrm rot="10800000">
                  <a:off x="2057400"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3" name="Rectangle 80"/>
                <p:cNvSpPr/>
                <p:nvPr/>
              </p:nvSpPr>
              <p:spPr>
                <a:xfrm rot="10800000">
                  <a:off x="1524000"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65" name="Rectangle 74"/>
              <p:cNvSpPr/>
              <p:nvPr/>
            </p:nvSpPr>
            <p:spPr>
              <a:xfrm>
                <a:off x="3809999" y="0"/>
                <a:ext cx="28194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6" name="Rectangle 75"/>
              <p:cNvSpPr/>
              <p:nvPr/>
            </p:nvSpPr>
            <p:spPr>
              <a:xfrm>
                <a:off x="2895599"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67" name="Rectangle 76"/>
              <p:cNvSpPr/>
              <p:nvPr/>
            </p:nvSpPr>
            <p:spPr>
              <a:xfrm>
                <a:off x="31241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69" name="Freeform 44"/>
            <p:cNvSpPr/>
            <p:nvPr/>
          </p:nvSpPr>
          <p:spPr>
            <a:xfrm>
              <a:off x="633083" y="5035138"/>
              <a:ext cx="9144001" cy="1166462"/>
            </a:xfrm>
            <a:custGeom>
              <a:avLst/>
              <a:gdLst/>
              <a:ahLst/>
              <a:cxnLst>
                <a:cxn ang="0">
                  <a:pos x="wd2" y="hd2"/>
                </a:cxn>
                <a:cxn ang="5400000">
                  <a:pos x="wd2" y="hd2"/>
                </a:cxn>
                <a:cxn ang="10800000">
                  <a:pos x="wd2" y="hd2"/>
                </a:cxn>
                <a:cxn ang="16200000">
                  <a:pos x="wd2" y="hd2"/>
                </a:cxn>
              </a:cxnLst>
              <a:rect l="0" t="0" r="r" b="b"/>
              <a:pathLst>
                <a:path w="21600" h="21431" fill="norm" stroke="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70" name="Freeform 47"/>
            <p:cNvSpPr/>
            <p:nvPr/>
          </p:nvSpPr>
          <p:spPr>
            <a:xfrm>
              <a:off x="633083" y="3486882"/>
              <a:ext cx="9144001" cy="871364"/>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71" name="Freeform 48"/>
            <p:cNvSpPr/>
            <p:nvPr/>
          </p:nvSpPr>
          <p:spPr>
            <a:xfrm>
              <a:off x="621207" y="5640779"/>
              <a:ext cx="3004458" cy="1211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933" y="8947"/>
                    <a:pt x="15866" y="17894"/>
                    <a:pt x="21600" y="21600"/>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72" name="Freeform 50"/>
            <p:cNvSpPr/>
            <p:nvPr/>
          </p:nvSpPr>
          <p:spPr>
            <a:xfrm>
              <a:off x="633083" y="5284519"/>
              <a:ext cx="9144001" cy="1467356"/>
            </a:xfrm>
            <a:custGeom>
              <a:avLst/>
              <a:gdLst/>
              <a:ahLst/>
              <a:cxnLst>
                <a:cxn ang="0">
                  <a:pos x="wd2" y="hd2"/>
                </a:cxn>
                <a:cxn ang="5400000">
                  <a:pos x="wd2" y="hd2"/>
                </a:cxn>
                <a:cxn ang="10800000">
                  <a:pos x="wd2" y="hd2"/>
                </a:cxn>
                <a:cxn ang="16200000">
                  <a:pos x="wd2" y="hd2"/>
                </a:cxn>
              </a:cxnLst>
              <a:rect l="0" t="0" r="r" b="b"/>
              <a:pathLst>
                <a:path w="21600" h="21438" fill="norm" stroke="1"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73" name="Freeform 51"/>
            <p:cNvSpPr/>
            <p:nvPr/>
          </p:nvSpPr>
          <p:spPr>
            <a:xfrm>
              <a:off x="2782516" y="5137617"/>
              <a:ext cx="6982692" cy="1714446"/>
            </a:xfrm>
            <a:custGeom>
              <a:avLst/>
              <a:gdLst/>
              <a:ahLst/>
              <a:cxnLst>
                <a:cxn ang="0">
                  <a:pos x="wd2" y="hd2"/>
                </a:cxn>
                <a:cxn ang="5400000">
                  <a:pos x="wd2" y="hd2"/>
                </a:cxn>
                <a:cxn ang="10800000">
                  <a:pos x="wd2" y="hd2"/>
                </a:cxn>
                <a:cxn ang="16200000">
                  <a:pos x="wd2" y="hd2"/>
                </a:cxn>
              </a:cxnLst>
              <a:rect l="0" t="0" r="r" b="b"/>
              <a:pathLst>
                <a:path w="21600" h="21531" fill="norm" stroke="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74" name="Hexagon 52"/>
            <p:cNvSpPr/>
            <p:nvPr/>
          </p:nvSpPr>
          <p:spPr>
            <a:xfrm rot="1800000">
              <a:off x="3641123" y="2859251"/>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5" name="Hexagon 53"/>
            <p:cNvSpPr/>
            <p:nvPr/>
          </p:nvSpPr>
          <p:spPr>
            <a:xfrm rot="1800000">
              <a:off x="4365023" y="412607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6" name="Hexagon 54"/>
            <p:cNvSpPr/>
            <p:nvPr/>
          </p:nvSpPr>
          <p:spPr>
            <a:xfrm rot="1800000">
              <a:off x="4374549" y="1592426"/>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7" name="Hexagon 55"/>
            <p:cNvSpPr/>
            <p:nvPr/>
          </p:nvSpPr>
          <p:spPr>
            <a:xfrm rot="1800000">
              <a:off x="3622073" y="325602"/>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8" name="Hexagon 56"/>
            <p:cNvSpPr/>
            <p:nvPr/>
          </p:nvSpPr>
          <p:spPr>
            <a:xfrm rot="1800000">
              <a:off x="5107972" y="538337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79" name="Freeform 57"/>
            <p:cNvSpPr/>
            <p:nvPr/>
          </p:nvSpPr>
          <p:spPr>
            <a:xfrm rot="1800000">
              <a:off x="262554" y="4201528"/>
              <a:ext cx="1261500"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0" name="Hexagon 58"/>
            <p:cNvSpPr/>
            <p:nvPr/>
          </p:nvSpPr>
          <p:spPr>
            <a:xfrm rot="1800000">
              <a:off x="669323" y="5402429"/>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1" name="Hexagon 59"/>
            <p:cNvSpPr/>
            <p:nvPr/>
          </p:nvSpPr>
          <p:spPr>
            <a:xfrm rot="1800000">
              <a:off x="697899" y="2849727"/>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2" name="Hexagon 60"/>
            <p:cNvSpPr/>
            <p:nvPr/>
          </p:nvSpPr>
          <p:spPr>
            <a:xfrm rot="1800000">
              <a:off x="1421798" y="4126077"/>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3" name="Hexagon 61"/>
            <p:cNvSpPr/>
            <p:nvPr/>
          </p:nvSpPr>
          <p:spPr>
            <a:xfrm rot="1800000">
              <a:off x="2155223" y="5411953"/>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4" name="Hexagon 62"/>
            <p:cNvSpPr/>
            <p:nvPr/>
          </p:nvSpPr>
          <p:spPr>
            <a:xfrm rot="1800000">
              <a:off x="2174274" y="2859251"/>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5" name="Hexagon 63"/>
            <p:cNvSpPr/>
            <p:nvPr/>
          </p:nvSpPr>
          <p:spPr>
            <a:xfrm rot="1800000">
              <a:off x="1440848" y="1563852"/>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6" name="Hexagon 64"/>
            <p:cNvSpPr/>
            <p:nvPr/>
          </p:nvSpPr>
          <p:spPr>
            <a:xfrm rot="1800000">
              <a:off x="7451124" y="414512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7" name="Hexagon 65"/>
            <p:cNvSpPr/>
            <p:nvPr/>
          </p:nvSpPr>
          <p:spPr>
            <a:xfrm rot="1800000">
              <a:off x="8194074" y="5421479"/>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8" name="Hexagon 66"/>
            <p:cNvSpPr/>
            <p:nvPr/>
          </p:nvSpPr>
          <p:spPr>
            <a:xfrm rot="1800000">
              <a:off x="8194075" y="2868777"/>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89" name="Freeform 67"/>
            <p:cNvSpPr/>
            <p:nvPr/>
          </p:nvSpPr>
          <p:spPr>
            <a:xfrm rot="1800000">
              <a:off x="8951479" y="4055628"/>
              <a:ext cx="1243408"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90" name="Freeform 68"/>
            <p:cNvSpPr/>
            <p:nvPr/>
          </p:nvSpPr>
          <p:spPr>
            <a:xfrm rot="1800000">
              <a:off x="8951729" y="1511523"/>
              <a:ext cx="1241872" cy="1388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92" name="Rectangle 45"/>
          <p:cNvSpPr/>
          <p:nvPr/>
        </p:nvSpPr>
        <p:spPr>
          <a:xfrm>
            <a:off x="4561242" y="-21512"/>
            <a:ext cx="3679117" cy="6271842"/>
          </a:xfrm>
          <a:prstGeom prst="rect">
            <a:avLst/>
          </a:prstGeom>
          <a:solidFill>
            <a:srgbClr val="F5F5F5"/>
          </a:solidFill>
          <a:ln w="15875">
            <a:solidFill>
              <a:srgbClr val="74A510"/>
            </a:solidFill>
          </a:ln>
        </p:spPr>
        <p:txBody>
          <a:bodyPr lIns="45719" rIns="45719" anchor="ctr"/>
          <a:lstStyle/>
          <a:p>
            <a:pPr algn="ctr">
              <a:defRPr>
                <a:solidFill>
                  <a:srgbClr val="FFFFFF"/>
                </a:solidFill>
              </a:defRPr>
            </a:pPr>
          </a:p>
        </p:txBody>
      </p:sp>
      <p:sp>
        <p:nvSpPr>
          <p:cNvPr id="93" name="Rectangle 46"/>
          <p:cNvSpPr/>
          <p:nvPr/>
        </p:nvSpPr>
        <p:spPr>
          <a:xfrm>
            <a:off x="4649096" y="-21512"/>
            <a:ext cx="3505201" cy="2312891"/>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94" name="Title Text"/>
          <p:cNvSpPr txBox="1"/>
          <p:nvPr>
            <p:ph type="title"/>
          </p:nvPr>
        </p:nvSpPr>
        <p:spPr>
          <a:xfrm>
            <a:off x="4733364" y="2708475"/>
            <a:ext cx="3313357" cy="1702162"/>
          </a:xfrm>
          <a:prstGeom prst="rect">
            <a:avLst/>
          </a:prstGeom>
        </p:spPr>
        <p:txBody>
          <a:bodyPr/>
          <a:lstStyle>
            <a:lvl1pPr>
              <a:defRPr sz="3600"/>
            </a:lvl1pPr>
          </a:lstStyle>
          <a:p>
            <a:pPr/>
            <a:r>
              <a:t>Title Text</a:t>
            </a:r>
          </a:p>
        </p:txBody>
      </p:sp>
      <p:sp>
        <p:nvSpPr>
          <p:cNvPr id="95" name="Body Level One…"/>
          <p:cNvSpPr txBox="1"/>
          <p:nvPr>
            <p:ph type="body" sz="quarter" idx="1"/>
          </p:nvPr>
        </p:nvSpPr>
        <p:spPr>
          <a:xfrm>
            <a:off x="4733364" y="4421080"/>
            <a:ext cx="3309804" cy="1260630"/>
          </a:xfrm>
          <a:prstGeom prst="rect">
            <a:avLst/>
          </a:prstGeom>
        </p:spPr>
        <p:txBody>
          <a:bodyPr/>
          <a:lstStyle>
            <a:lvl1pPr marL="0" indent="0">
              <a:spcBef>
                <a:spcPts val="400"/>
              </a:spcBef>
              <a:buClrTx/>
              <a:buSzTx/>
              <a:buNone/>
              <a:defRPr sz="1800">
                <a:solidFill>
                  <a:srgbClr val="424242"/>
                </a:solidFill>
              </a:defRPr>
            </a:lvl1pPr>
            <a:lvl2pPr marL="0" indent="457200">
              <a:spcBef>
                <a:spcPts val="400"/>
              </a:spcBef>
              <a:buClrTx/>
              <a:buSzTx/>
              <a:buNone/>
              <a:defRPr sz="1800">
                <a:solidFill>
                  <a:srgbClr val="424242"/>
                </a:solidFill>
              </a:defRPr>
            </a:lvl2pPr>
            <a:lvl3pPr marL="0" indent="914400">
              <a:spcBef>
                <a:spcPts val="400"/>
              </a:spcBef>
              <a:buClrTx/>
              <a:buSzTx/>
              <a:buNone/>
              <a:defRPr sz="1800">
                <a:solidFill>
                  <a:srgbClr val="424242"/>
                </a:solidFill>
              </a:defRPr>
            </a:lvl3pPr>
            <a:lvl4pPr marL="0" indent="1371600">
              <a:spcBef>
                <a:spcPts val="400"/>
              </a:spcBef>
              <a:buClrTx/>
              <a:buSzTx/>
              <a:buNone/>
              <a:defRPr sz="1800">
                <a:solidFill>
                  <a:srgbClr val="424242"/>
                </a:solidFill>
              </a:defRPr>
            </a:lvl4pPr>
            <a:lvl5pPr marL="0" indent="1828800">
              <a:spcBef>
                <a:spcPts val="400"/>
              </a:spcBef>
              <a:buClrTx/>
              <a:buSzTx/>
              <a:buNone/>
              <a:defRPr sz="1800">
                <a:solidFill>
                  <a:srgbClr val="424242"/>
                </a:solidFill>
              </a:defRPr>
            </a:lvl5pPr>
          </a:lstStyle>
          <a:p>
            <a:pPr/>
            <a:r>
              <a:t>Body Level One</a:t>
            </a:r>
          </a:p>
          <a:p>
            <a:pPr lvl="1"/>
            <a:r>
              <a:t>Body Level Two</a:t>
            </a:r>
          </a:p>
          <a:p>
            <a:pPr lvl="2"/>
            <a:r>
              <a:t>Body Level Three</a:t>
            </a:r>
          </a:p>
          <a:p>
            <a:pPr lvl="3"/>
            <a:r>
              <a:t>Body Level Four</a:t>
            </a:r>
          </a:p>
          <a:p>
            <a:pPr lvl="4"/>
            <a:r>
              <a:t>Body Level Five</a:t>
            </a:r>
          </a:p>
        </p:txBody>
      </p:sp>
      <p:sp>
        <p:nvSpPr>
          <p:cNvPr id="96" name="Rectangle 49"/>
          <p:cNvSpPr/>
          <p:nvPr/>
        </p:nvSpPr>
        <p:spPr>
          <a:xfrm>
            <a:off x="4650888" y="6088284"/>
            <a:ext cx="3505201" cy="8174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97" name="Rectangle 88"/>
          <p:cNvSpPr/>
          <p:nvPr/>
        </p:nvSpPr>
        <p:spPr>
          <a:xfrm>
            <a:off x="4650888" y="6088284"/>
            <a:ext cx="3505201" cy="8174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98" name="Slide Number"/>
          <p:cNvSpPr txBox="1"/>
          <p:nvPr>
            <p:ph type="sldNum" sz="quarter" idx="2"/>
          </p:nvPr>
        </p:nvSpPr>
        <p:spPr>
          <a:xfrm>
            <a:off x="4649096" y="5761558"/>
            <a:ext cx="273060" cy="281941"/>
          </a:xfrm>
          <a:prstGeom prst="rect">
            <a:avLst/>
          </a:prstGeom>
        </p:spPr>
        <p:txBody>
          <a:bodyPr/>
          <a:lstStyle>
            <a:lvl1pPr>
              <a:defRPr>
                <a:solidFill>
                  <a:schemeClr val="accent1"/>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Title and Vertical Text">
    <p:spTree>
      <p:nvGrpSpPr>
        <p:cNvPr id="1" name=""/>
        <p:cNvGrpSpPr/>
        <p:nvPr/>
      </p:nvGrpSpPr>
      <p:grpSpPr>
        <a:xfrm>
          <a:off x="0" y="0"/>
          <a:ext cx="0" cy="0"/>
          <a:chOff x="0" y="0"/>
          <a:chExt cx="0" cy="0"/>
        </a:xfrm>
      </p:grpSpPr>
      <p:sp>
        <p:nvSpPr>
          <p:cNvPr id="263" name="Title Text"/>
          <p:cNvSpPr txBox="1"/>
          <p:nvPr>
            <p:ph type="title"/>
          </p:nvPr>
        </p:nvSpPr>
        <p:spPr>
          <a:xfrm>
            <a:off x="1043489" y="1027664"/>
            <a:ext cx="7024746" cy="1143001"/>
          </a:xfrm>
          <a:prstGeom prst="rect">
            <a:avLst/>
          </a:prstGeom>
        </p:spPr>
        <p:txBody>
          <a:bodyPr/>
          <a:lstStyle/>
          <a:p>
            <a:pPr/>
            <a:r>
              <a:t>Title Text</a:t>
            </a:r>
          </a:p>
        </p:txBody>
      </p:sp>
      <p:sp>
        <p:nvSpPr>
          <p:cNvPr id="264" name="Body Level One…"/>
          <p:cNvSpPr txBox="1"/>
          <p:nvPr>
            <p:ph type="body" sz="half" idx="1"/>
          </p:nvPr>
        </p:nvSpPr>
        <p:spPr>
          <a:xfrm>
            <a:off x="1043492" y="2323651"/>
            <a:ext cx="6777318" cy="350897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Vertical Title and Text">
    <p:spTree>
      <p:nvGrpSpPr>
        <p:cNvPr id="1" name=""/>
        <p:cNvGrpSpPr/>
        <p:nvPr/>
      </p:nvGrpSpPr>
      <p:grpSpPr>
        <a:xfrm>
          <a:off x="0" y="0"/>
          <a:ext cx="0" cy="0"/>
          <a:chOff x="0" y="0"/>
          <a:chExt cx="0" cy="0"/>
        </a:xfrm>
      </p:grpSpPr>
      <p:sp>
        <p:nvSpPr>
          <p:cNvPr id="272" name="Title Text"/>
          <p:cNvSpPr txBox="1"/>
          <p:nvPr>
            <p:ph type="title"/>
          </p:nvPr>
        </p:nvSpPr>
        <p:spPr>
          <a:xfrm>
            <a:off x="6629400" y="1030147"/>
            <a:ext cx="1484453" cy="4780344"/>
          </a:xfrm>
          <a:prstGeom prst="rect">
            <a:avLst/>
          </a:prstGeom>
        </p:spPr>
        <p:txBody>
          <a:bodyPr anchor="ctr"/>
          <a:lstStyle/>
          <a:p>
            <a:pPr/>
            <a:r>
              <a:t>Title Text</a:t>
            </a:r>
          </a:p>
        </p:txBody>
      </p:sp>
      <p:sp>
        <p:nvSpPr>
          <p:cNvPr id="273" name="Body Level One…"/>
          <p:cNvSpPr txBox="1"/>
          <p:nvPr>
            <p:ph type="body" idx="1"/>
          </p:nvPr>
        </p:nvSpPr>
        <p:spPr>
          <a:xfrm>
            <a:off x="1053295" y="1030147"/>
            <a:ext cx="5423705" cy="4780344"/>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Title and Content">
    <p:spTree>
      <p:nvGrpSpPr>
        <p:cNvPr id="1" name=""/>
        <p:cNvGrpSpPr/>
        <p:nvPr/>
      </p:nvGrpSpPr>
      <p:grpSpPr>
        <a:xfrm>
          <a:off x="0" y="0"/>
          <a:ext cx="0" cy="0"/>
          <a:chOff x="0" y="0"/>
          <a:chExt cx="0" cy="0"/>
        </a:xfrm>
      </p:grpSpPr>
      <p:sp>
        <p:nvSpPr>
          <p:cNvPr id="105" name="Title Text"/>
          <p:cNvSpPr txBox="1"/>
          <p:nvPr>
            <p:ph type="title"/>
          </p:nvPr>
        </p:nvSpPr>
        <p:spPr>
          <a:xfrm>
            <a:off x="1043489" y="1027664"/>
            <a:ext cx="7024746" cy="1143001"/>
          </a:xfrm>
          <a:prstGeom prst="rect">
            <a:avLst/>
          </a:prstGeom>
        </p:spPr>
        <p:txBody>
          <a:bodyPr/>
          <a:lstStyle/>
          <a:p>
            <a:pPr/>
            <a:r>
              <a:t>Title Text</a:t>
            </a:r>
          </a:p>
        </p:txBody>
      </p:sp>
      <p:sp>
        <p:nvSpPr>
          <p:cNvPr id="106" name="Body Level One…"/>
          <p:cNvSpPr txBox="1"/>
          <p:nvPr>
            <p:ph type="body" sz="half" idx="1"/>
          </p:nvPr>
        </p:nvSpPr>
        <p:spPr>
          <a:xfrm>
            <a:off x="1043492" y="2323651"/>
            <a:ext cx="6777318" cy="3508978"/>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0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Section Header">
    <p:spTree>
      <p:nvGrpSpPr>
        <p:cNvPr id="1" name=""/>
        <p:cNvGrpSpPr/>
        <p:nvPr/>
      </p:nvGrpSpPr>
      <p:grpSpPr>
        <a:xfrm>
          <a:off x="0" y="0"/>
          <a:ext cx="0" cy="0"/>
          <a:chOff x="0" y="0"/>
          <a:chExt cx="0" cy="0"/>
        </a:xfrm>
      </p:grpSpPr>
      <p:sp>
        <p:nvSpPr>
          <p:cNvPr id="114" name="Title Text"/>
          <p:cNvSpPr txBox="1"/>
          <p:nvPr>
            <p:ph type="title"/>
          </p:nvPr>
        </p:nvSpPr>
        <p:spPr>
          <a:xfrm>
            <a:off x="1258644" y="2900828"/>
            <a:ext cx="6637469" cy="1362076"/>
          </a:xfrm>
          <a:prstGeom prst="rect">
            <a:avLst/>
          </a:prstGeom>
        </p:spPr>
        <p:txBody>
          <a:bodyPr/>
          <a:lstStyle/>
          <a:p>
            <a:pPr/>
            <a:r>
              <a:t>Title Text</a:t>
            </a:r>
          </a:p>
        </p:txBody>
      </p:sp>
      <p:sp>
        <p:nvSpPr>
          <p:cNvPr id="115" name="Body Level One…"/>
          <p:cNvSpPr txBox="1"/>
          <p:nvPr>
            <p:ph type="body" sz="quarter" idx="1"/>
          </p:nvPr>
        </p:nvSpPr>
        <p:spPr>
          <a:xfrm>
            <a:off x="1258644" y="4267200"/>
            <a:ext cx="6637468" cy="1520414"/>
          </a:xfrm>
          <a:prstGeom prst="rect">
            <a:avLst/>
          </a:prstGeom>
        </p:spPr>
        <p:txBody>
          <a:bodyPr/>
          <a:lstStyle>
            <a:lvl1pPr marL="0" indent="0">
              <a:spcBef>
                <a:spcPts val="400"/>
              </a:spcBef>
              <a:buClrTx/>
              <a:buSzTx/>
              <a:buNone/>
              <a:defRPr sz="2000">
                <a:solidFill>
                  <a:srgbClr val="888888"/>
                </a:solidFill>
              </a:defRPr>
            </a:lvl1pPr>
            <a:lvl2pPr marL="0" indent="457200">
              <a:spcBef>
                <a:spcPts val="400"/>
              </a:spcBef>
              <a:buClrTx/>
              <a:buSzTx/>
              <a:buNone/>
              <a:defRPr sz="2000">
                <a:solidFill>
                  <a:srgbClr val="888888"/>
                </a:solidFill>
              </a:defRPr>
            </a:lvl2pPr>
            <a:lvl3pPr marL="0" indent="914400">
              <a:spcBef>
                <a:spcPts val="400"/>
              </a:spcBef>
              <a:buClrTx/>
              <a:buSzTx/>
              <a:buNone/>
              <a:defRPr sz="2000">
                <a:solidFill>
                  <a:srgbClr val="888888"/>
                </a:solidFill>
              </a:defRPr>
            </a:lvl3pPr>
            <a:lvl4pPr marL="0" indent="1371600">
              <a:spcBef>
                <a:spcPts val="400"/>
              </a:spcBef>
              <a:buClrTx/>
              <a:buSzTx/>
              <a:buNone/>
              <a:defRPr sz="2000">
                <a:solidFill>
                  <a:srgbClr val="888888"/>
                </a:solidFill>
              </a:defRPr>
            </a:lvl4pPr>
            <a:lvl5pPr marL="0" indent="1828800">
              <a:spcBef>
                <a:spcPts val="400"/>
              </a:spcBef>
              <a:buClrTx/>
              <a:buSzTx/>
              <a:buNone/>
              <a:defRPr sz="2000">
                <a:solidFill>
                  <a:srgbClr val="888888"/>
                </a:solidFill>
              </a:defRPr>
            </a:lvl5pPr>
          </a:lstStyle>
          <a:p>
            <a:pPr/>
            <a:r>
              <a:t>Body Level One</a:t>
            </a:r>
          </a:p>
          <a:p>
            <a:pPr lvl="1"/>
            <a:r>
              <a:t>Body Level Two</a:t>
            </a:r>
          </a:p>
          <a:p>
            <a:pPr lvl="2"/>
            <a:r>
              <a:t>Body Level Three</a:t>
            </a:r>
          </a:p>
          <a:p>
            <a:pPr lvl="3"/>
            <a:r>
              <a:t>Body Level Four</a:t>
            </a:r>
          </a:p>
          <a:p>
            <a:pPr lvl="4"/>
            <a:r>
              <a:t>Body Level Five</a:t>
            </a:r>
          </a:p>
        </p:txBody>
      </p:sp>
      <p:sp>
        <p:nvSpPr>
          <p:cNvPr id="11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Two Content">
    <p:spTree>
      <p:nvGrpSpPr>
        <p:cNvPr id="1" name=""/>
        <p:cNvGrpSpPr/>
        <p:nvPr/>
      </p:nvGrpSpPr>
      <p:grpSpPr>
        <a:xfrm>
          <a:off x="0" y="0"/>
          <a:ext cx="0" cy="0"/>
          <a:chOff x="0" y="0"/>
          <a:chExt cx="0" cy="0"/>
        </a:xfrm>
      </p:grpSpPr>
      <p:sp>
        <p:nvSpPr>
          <p:cNvPr id="123" name="Title Text"/>
          <p:cNvSpPr txBox="1"/>
          <p:nvPr>
            <p:ph type="title"/>
          </p:nvPr>
        </p:nvSpPr>
        <p:spPr>
          <a:xfrm>
            <a:off x="1043489" y="1027664"/>
            <a:ext cx="7024746" cy="1143001"/>
          </a:xfrm>
          <a:prstGeom prst="rect">
            <a:avLst/>
          </a:prstGeom>
        </p:spPr>
        <p:txBody>
          <a:bodyPr/>
          <a:lstStyle/>
          <a:p>
            <a:pPr/>
            <a:r>
              <a:t>Title Text</a:t>
            </a:r>
          </a:p>
        </p:txBody>
      </p:sp>
      <p:sp>
        <p:nvSpPr>
          <p:cNvPr id="124" name="Body Level One…"/>
          <p:cNvSpPr txBox="1"/>
          <p:nvPr>
            <p:ph type="body" sz="quarter" idx="1"/>
          </p:nvPr>
        </p:nvSpPr>
        <p:spPr>
          <a:xfrm>
            <a:off x="1042416" y="2313432"/>
            <a:ext cx="3419857" cy="3493009"/>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1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Comparison">
    <p:spTree>
      <p:nvGrpSpPr>
        <p:cNvPr id="1" name=""/>
        <p:cNvGrpSpPr/>
        <p:nvPr/>
      </p:nvGrpSpPr>
      <p:grpSpPr>
        <a:xfrm>
          <a:off x="0" y="0"/>
          <a:ext cx="0" cy="0"/>
          <a:chOff x="0" y="0"/>
          <a:chExt cx="0" cy="0"/>
        </a:xfrm>
      </p:grpSpPr>
      <p:sp>
        <p:nvSpPr>
          <p:cNvPr id="132" name="Title Text"/>
          <p:cNvSpPr txBox="1"/>
          <p:nvPr>
            <p:ph type="title"/>
          </p:nvPr>
        </p:nvSpPr>
        <p:spPr>
          <a:xfrm>
            <a:off x="1043489" y="1027664"/>
            <a:ext cx="7024746" cy="1143001"/>
          </a:xfrm>
          <a:prstGeom prst="rect">
            <a:avLst/>
          </a:prstGeom>
        </p:spPr>
        <p:txBody>
          <a:bodyPr/>
          <a:lstStyle/>
          <a:p>
            <a:pPr/>
            <a:r>
              <a:t>Title Text</a:t>
            </a:r>
          </a:p>
        </p:txBody>
      </p:sp>
      <p:sp>
        <p:nvSpPr>
          <p:cNvPr id="133" name="Body Level One…"/>
          <p:cNvSpPr txBox="1"/>
          <p:nvPr>
            <p:ph type="body" sz="quarter" idx="1"/>
          </p:nvPr>
        </p:nvSpPr>
        <p:spPr>
          <a:xfrm>
            <a:off x="1412110" y="2316009"/>
            <a:ext cx="3057150" cy="639763"/>
          </a:xfrm>
          <a:prstGeom prst="rect">
            <a:avLst/>
          </a:prstGeom>
        </p:spPr>
        <p:txBody>
          <a:bodyPr anchor="b"/>
          <a:lstStyle>
            <a:lvl1pPr marL="0" indent="0">
              <a:buClrTx/>
              <a:buSzTx/>
              <a:buNone/>
              <a:defRPr b="1">
                <a:solidFill>
                  <a:schemeClr val="accent1"/>
                </a:solidFill>
              </a:defRPr>
            </a:lvl1pPr>
            <a:lvl2pPr marL="0" indent="457200">
              <a:buClrTx/>
              <a:buSzTx/>
              <a:buNone/>
              <a:defRPr b="1">
                <a:solidFill>
                  <a:schemeClr val="accent1"/>
                </a:solidFill>
              </a:defRPr>
            </a:lvl2pPr>
            <a:lvl3pPr marL="0" indent="914400">
              <a:buClrTx/>
              <a:buSzTx/>
              <a:buNone/>
              <a:defRPr b="1">
                <a:solidFill>
                  <a:schemeClr val="accent1"/>
                </a:solidFill>
              </a:defRPr>
            </a:lvl3pPr>
            <a:lvl4pPr marL="0" indent="1371600">
              <a:buClrTx/>
              <a:buSzTx/>
              <a:buNone/>
              <a:defRPr b="1">
                <a:solidFill>
                  <a:schemeClr val="accent1"/>
                </a:solidFill>
              </a:defRPr>
            </a:lvl4pPr>
            <a:lvl5pPr marL="0" indent="1828800">
              <a:buClrTx/>
              <a:buSzTx/>
              <a:buNone/>
              <a:defRPr b="1">
                <a:solidFill>
                  <a:schemeClr val="accent1"/>
                </a:solidFill>
              </a:defRPr>
            </a:lvl5pPr>
          </a:lstStyle>
          <a:p>
            <a:pPr/>
            <a:r>
              <a:t>Body Level One</a:t>
            </a:r>
          </a:p>
          <a:p>
            <a:pPr lvl="1"/>
            <a:r>
              <a:t>Body Level Two</a:t>
            </a:r>
          </a:p>
          <a:p>
            <a:pPr lvl="2"/>
            <a:r>
              <a:t>Body Level Three</a:t>
            </a:r>
          </a:p>
          <a:p>
            <a:pPr lvl="3"/>
            <a:r>
              <a:t>Body Level Four</a:t>
            </a:r>
          </a:p>
          <a:p>
            <a:pPr lvl="4"/>
            <a:r>
              <a:t>Body Level Five</a:t>
            </a:r>
          </a:p>
        </p:txBody>
      </p:sp>
      <p:sp>
        <p:nvSpPr>
          <p:cNvPr id="134" name="Text Placeholder 4"/>
          <p:cNvSpPr/>
          <p:nvPr>
            <p:ph type="body" sz="quarter" idx="13"/>
          </p:nvPr>
        </p:nvSpPr>
        <p:spPr>
          <a:xfrm>
            <a:off x="5011837" y="2316009"/>
            <a:ext cx="3055718" cy="639763"/>
          </a:xfrm>
          <a:prstGeom prst="rect">
            <a:avLst/>
          </a:prstGeom>
        </p:spPr>
        <p:txBody>
          <a:bodyPr anchor="b"/>
          <a:lstStyle/>
          <a:p>
            <a:pPr marL="0" indent="0">
              <a:buClrTx/>
              <a:buSzTx/>
              <a:buNone/>
              <a:defRPr b="1">
                <a:solidFill>
                  <a:schemeClr val="accent1"/>
                </a:solidFill>
              </a:defRPr>
            </a:pPr>
          </a:p>
        </p:txBody>
      </p:sp>
      <p:sp>
        <p:nvSpPr>
          <p:cNvPr id="13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Only">
    <p:spTree>
      <p:nvGrpSpPr>
        <p:cNvPr id="1" name=""/>
        <p:cNvGrpSpPr/>
        <p:nvPr/>
      </p:nvGrpSpPr>
      <p:grpSpPr>
        <a:xfrm>
          <a:off x="0" y="0"/>
          <a:ext cx="0" cy="0"/>
          <a:chOff x="0" y="0"/>
          <a:chExt cx="0" cy="0"/>
        </a:xfrm>
      </p:grpSpPr>
      <p:sp>
        <p:nvSpPr>
          <p:cNvPr id="142" name="Title Text"/>
          <p:cNvSpPr txBox="1"/>
          <p:nvPr>
            <p:ph type="title"/>
          </p:nvPr>
        </p:nvSpPr>
        <p:spPr>
          <a:xfrm>
            <a:off x="1043489" y="1027664"/>
            <a:ext cx="7024746" cy="1143001"/>
          </a:xfrm>
          <a:prstGeom prst="rect">
            <a:avLst/>
          </a:prstGeom>
        </p:spPr>
        <p:txBody>
          <a:bodyPr/>
          <a:lstStyle/>
          <a:p>
            <a:pPr/>
            <a:r>
              <a:t>Title Text</a:t>
            </a:r>
          </a:p>
        </p:txBody>
      </p:sp>
      <p:sp>
        <p:nvSpPr>
          <p:cNvPr id="14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0" showMasterPhAnim="1">
  <p:cSld name="Content with Caption">
    <p:spTree>
      <p:nvGrpSpPr>
        <p:cNvPr id="1" name=""/>
        <p:cNvGrpSpPr/>
        <p:nvPr/>
      </p:nvGrpSpPr>
      <p:grpSpPr>
        <a:xfrm>
          <a:off x="0" y="0"/>
          <a:ext cx="0" cy="0"/>
          <a:chOff x="0" y="0"/>
          <a:chExt cx="0" cy="0"/>
        </a:xfrm>
      </p:grpSpPr>
      <p:grpSp>
        <p:nvGrpSpPr>
          <p:cNvPr id="195" name="Group 43"/>
          <p:cNvGrpSpPr/>
          <p:nvPr/>
        </p:nvGrpSpPr>
        <p:grpSpPr>
          <a:xfrm>
            <a:off x="-644959" y="0"/>
            <a:ext cx="10458654" cy="7117071"/>
            <a:chOff x="0" y="0"/>
            <a:chExt cx="10458653" cy="7117070"/>
          </a:xfrm>
        </p:grpSpPr>
        <p:grpSp>
          <p:nvGrpSpPr>
            <p:cNvPr id="172" name="Group 44"/>
            <p:cNvGrpSpPr/>
            <p:nvPr/>
          </p:nvGrpSpPr>
          <p:grpSpPr>
            <a:xfrm>
              <a:off x="644958" y="0"/>
              <a:ext cx="9144001" cy="6858000"/>
              <a:chOff x="0" y="0"/>
              <a:chExt cx="9144000" cy="6858000"/>
            </a:xfrm>
          </p:grpSpPr>
          <p:grpSp>
            <p:nvGrpSpPr>
              <p:cNvPr id="160" name="Group 4"/>
              <p:cNvGrpSpPr/>
              <p:nvPr/>
            </p:nvGrpSpPr>
            <p:grpSpPr>
              <a:xfrm>
                <a:off x="-1" y="0"/>
                <a:ext cx="2514601" cy="6858000"/>
                <a:chOff x="0" y="0"/>
                <a:chExt cx="2514600" cy="6858000"/>
              </a:xfrm>
            </p:grpSpPr>
            <p:sp>
              <p:nvSpPr>
                <p:cNvPr id="157" name="Rectangle 83"/>
                <p:cNvSpPr/>
                <p:nvPr/>
              </p:nvSpPr>
              <p:spPr>
                <a:xfrm>
                  <a:off x="914399"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8" name="Rectangle 2"/>
                <p:cNvSpPr/>
                <p:nvPr/>
              </p:nvSpPr>
              <p:spPr>
                <a:xfrm>
                  <a:off x="-1"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9" name="Rectangle 3"/>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64" name="Group 5"/>
              <p:cNvGrpSpPr/>
              <p:nvPr/>
            </p:nvGrpSpPr>
            <p:grpSpPr>
              <a:xfrm>
                <a:off x="422909" y="0"/>
                <a:ext cx="2514601" cy="6858000"/>
                <a:chOff x="0" y="0"/>
                <a:chExt cx="2514600" cy="6858000"/>
              </a:xfrm>
            </p:grpSpPr>
            <p:sp>
              <p:nvSpPr>
                <p:cNvPr id="161" name="Rectangle 80"/>
                <p:cNvSpPr/>
                <p:nvPr/>
              </p:nvSpPr>
              <p:spPr>
                <a:xfrm>
                  <a:off x="914400"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2" name="Rectangle 81"/>
                <p:cNvSpPr/>
                <p:nvPr/>
              </p:nvSpPr>
              <p:spPr>
                <a:xfrm>
                  <a:off x="-1"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3" name="Rectangle 82"/>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68" name="Group 9"/>
              <p:cNvGrpSpPr/>
              <p:nvPr/>
            </p:nvGrpSpPr>
            <p:grpSpPr>
              <a:xfrm>
                <a:off x="6629399" y="0"/>
                <a:ext cx="2514602" cy="6858000"/>
                <a:chOff x="0" y="0"/>
                <a:chExt cx="2514600" cy="6858000"/>
              </a:xfrm>
            </p:grpSpPr>
            <p:sp>
              <p:nvSpPr>
                <p:cNvPr id="165" name="Rectangle 77"/>
                <p:cNvSpPr/>
                <p:nvPr/>
              </p:nvSpPr>
              <p:spPr>
                <a:xfrm rot="10800000">
                  <a:off x="0"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6" name="Rectangle 78"/>
                <p:cNvSpPr/>
                <p:nvPr/>
              </p:nvSpPr>
              <p:spPr>
                <a:xfrm rot="10800000">
                  <a:off x="2057400"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7" name="Rectangle 79"/>
                <p:cNvSpPr/>
                <p:nvPr/>
              </p:nvSpPr>
              <p:spPr>
                <a:xfrm rot="10800000">
                  <a:off x="1524000"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69" name="Rectangle 74"/>
              <p:cNvSpPr/>
              <p:nvPr/>
            </p:nvSpPr>
            <p:spPr>
              <a:xfrm>
                <a:off x="3809999" y="0"/>
                <a:ext cx="28194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0" name="Rectangle 75"/>
              <p:cNvSpPr/>
              <p:nvPr/>
            </p:nvSpPr>
            <p:spPr>
              <a:xfrm>
                <a:off x="2895599"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71" name="Rectangle 76"/>
              <p:cNvSpPr/>
              <p:nvPr/>
            </p:nvSpPr>
            <p:spPr>
              <a:xfrm>
                <a:off x="31241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73" name="Freeform 46"/>
            <p:cNvSpPr/>
            <p:nvPr/>
          </p:nvSpPr>
          <p:spPr>
            <a:xfrm>
              <a:off x="633083" y="5035138"/>
              <a:ext cx="9144001" cy="1166462"/>
            </a:xfrm>
            <a:custGeom>
              <a:avLst/>
              <a:gdLst/>
              <a:ahLst/>
              <a:cxnLst>
                <a:cxn ang="0">
                  <a:pos x="wd2" y="hd2"/>
                </a:cxn>
                <a:cxn ang="5400000">
                  <a:pos x="wd2" y="hd2"/>
                </a:cxn>
                <a:cxn ang="10800000">
                  <a:pos x="wd2" y="hd2"/>
                </a:cxn>
                <a:cxn ang="16200000">
                  <a:pos x="wd2" y="hd2"/>
                </a:cxn>
              </a:cxnLst>
              <a:rect l="0" t="0" r="r" b="b"/>
              <a:pathLst>
                <a:path w="21600" h="21431" fill="norm" stroke="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174" name="Freeform 47"/>
            <p:cNvSpPr/>
            <p:nvPr/>
          </p:nvSpPr>
          <p:spPr>
            <a:xfrm>
              <a:off x="633083" y="3486882"/>
              <a:ext cx="9144001" cy="871364"/>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175" name="Freeform 48"/>
            <p:cNvSpPr/>
            <p:nvPr/>
          </p:nvSpPr>
          <p:spPr>
            <a:xfrm>
              <a:off x="621207" y="5640779"/>
              <a:ext cx="3004458" cy="1211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933" y="8947"/>
                    <a:pt x="15866" y="17894"/>
                    <a:pt x="21600" y="21600"/>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176" name="Freeform 49"/>
            <p:cNvSpPr/>
            <p:nvPr/>
          </p:nvSpPr>
          <p:spPr>
            <a:xfrm>
              <a:off x="633083" y="5284519"/>
              <a:ext cx="9144001" cy="1467356"/>
            </a:xfrm>
            <a:custGeom>
              <a:avLst/>
              <a:gdLst/>
              <a:ahLst/>
              <a:cxnLst>
                <a:cxn ang="0">
                  <a:pos x="wd2" y="hd2"/>
                </a:cxn>
                <a:cxn ang="5400000">
                  <a:pos x="wd2" y="hd2"/>
                </a:cxn>
                <a:cxn ang="10800000">
                  <a:pos x="wd2" y="hd2"/>
                </a:cxn>
                <a:cxn ang="16200000">
                  <a:pos x="wd2" y="hd2"/>
                </a:cxn>
              </a:cxnLst>
              <a:rect l="0" t="0" r="r" b="b"/>
              <a:pathLst>
                <a:path w="21600" h="21438" fill="norm" stroke="1"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177" name="Freeform 50"/>
            <p:cNvSpPr/>
            <p:nvPr/>
          </p:nvSpPr>
          <p:spPr>
            <a:xfrm>
              <a:off x="2782516" y="5137617"/>
              <a:ext cx="6982692" cy="1714446"/>
            </a:xfrm>
            <a:custGeom>
              <a:avLst/>
              <a:gdLst/>
              <a:ahLst/>
              <a:cxnLst>
                <a:cxn ang="0">
                  <a:pos x="wd2" y="hd2"/>
                </a:cxn>
                <a:cxn ang="5400000">
                  <a:pos x="wd2" y="hd2"/>
                </a:cxn>
                <a:cxn ang="10800000">
                  <a:pos x="wd2" y="hd2"/>
                </a:cxn>
                <a:cxn ang="16200000">
                  <a:pos x="wd2" y="hd2"/>
                </a:cxn>
              </a:cxnLst>
              <a:rect l="0" t="0" r="r" b="b"/>
              <a:pathLst>
                <a:path w="21600" h="21531" fill="norm" stroke="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178" name="Hexagon 51"/>
            <p:cNvSpPr/>
            <p:nvPr/>
          </p:nvSpPr>
          <p:spPr>
            <a:xfrm rot="1800000">
              <a:off x="3641123" y="2859251"/>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79" name="Hexagon 52"/>
            <p:cNvSpPr/>
            <p:nvPr/>
          </p:nvSpPr>
          <p:spPr>
            <a:xfrm rot="1800000">
              <a:off x="4365023" y="412607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0" name="Hexagon 53"/>
            <p:cNvSpPr/>
            <p:nvPr/>
          </p:nvSpPr>
          <p:spPr>
            <a:xfrm rot="1800000">
              <a:off x="4374549" y="1592426"/>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1" name="Hexagon 54"/>
            <p:cNvSpPr/>
            <p:nvPr/>
          </p:nvSpPr>
          <p:spPr>
            <a:xfrm rot="1800000">
              <a:off x="3622073" y="325602"/>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2" name="Hexagon 55"/>
            <p:cNvSpPr/>
            <p:nvPr/>
          </p:nvSpPr>
          <p:spPr>
            <a:xfrm rot="1800000">
              <a:off x="5107972" y="538337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3" name="Freeform 58"/>
            <p:cNvSpPr/>
            <p:nvPr/>
          </p:nvSpPr>
          <p:spPr>
            <a:xfrm rot="1800000">
              <a:off x="262554" y="4201528"/>
              <a:ext cx="1261500"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4" name="Hexagon 59"/>
            <p:cNvSpPr/>
            <p:nvPr/>
          </p:nvSpPr>
          <p:spPr>
            <a:xfrm rot="1800000">
              <a:off x="669323" y="5402429"/>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5" name="Hexagon 61"/>
            <p:cNvSpPr/>
            <p:nvPr/>
          </p:nvSpPr>
          <p:spPr>
            <a:xfrm rot="1800000">
              <a:off x="697899" y="2849727"/>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6" name="Hexagon 62"/>
            <p:cNvSpPr/>
            <p:nvPr/>
          </p:nvSpPr>
          <p:spPr>
            <a:xfrm rot="1800000">
              <a:off x="1421798" y="4126077"/>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7" name="Hexagon 63"/>
            <p:cNvSpPr/>
            <p:nvPr/>
          </p:nvSpPr>
          <p:spPr>
            <a:xfrm rot="1800000">
              <a:off x="2155223" y="5411953"/>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8" name="Hexagon 64"/>
            <p:cNvSpPr/>
            <p:nvPr/>
          </p:nvSpPr>
          <p:spPr>
            <a:xfrm rot="1800000">
              <a:off x="2174274" y="2859251"/>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89" name="Hexagon 65"/>
            <p:cNvSpPr/>
            <p:nvPr/>
          </p:nvSpPr>
          <p:spPr>
            <a:xfrm rot="1800000">
              <a:off x="1440848" y="1563852"/>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90" name="Hexagon 66"/>
            <p:cNvSpPr/>
            <p:nvPr/>
          </p:nvSpPr>
          <p:spPr>
            <a:xfrm rot="1800000">
              <a:off x="7451124" y="414512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91" name="Hexagon 67"/>
            <p:cNvSpPr/>
            <p:nvPr/>
          </p:nvSpPr>
          <p:spPr>
            <a:xfrm rot="1800000">
              <a:off x="8194074" y="5421479"/>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92" name="Hexagon 68"/>
            <p:cNvSpPr/>
            <p:nvPr/>
          </p:nvSpPr>
          <p:spPr>
            <a:xfrm rot="1800000">
              <a:off x="8194075" y="2868777"/>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93" name="Freeform 69"/>
            <p:cNvSpPr/>
            <p:nvPr/>
          </p:nvSpPr>
          <p:spPr>
            <a:xfrm rot="1800000">
              <a:off x="8951479" y="4055628"/>
              <a:ext cx="1243408"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194" name="Freeform 70"/>
            <p:cNvSpPr/>
            <p:nvPr/>
          </p:nvSpPr>
          <p:spPr>
            <a:xfrm rot="1800000">
              <a:off x="8951729" y="1511523"/>
              <a:ext cx="1241872" cy="1388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196" name="Rectangle 45"/>
          <p:cNvSpPr/>
          <p:nvPr/>
        </p:nvSpPr>
        <p:spPr>
          <a:xfrm>
            <a:off x="4561242" y="-21512"/>
            <a:ext cx="3679117" cy="6271842"/>
          </a:xfrm>
          <a:prstGeom prst="rect">
            <a:avLst/>
          </a:prstGeom>
          <a:solidFill>
            <a:srgbClr val="F5F5F5"/>
          </a:solidFill>
          <a:ln w="15875">
            <a:solidFill>
              <a:srgbClr val="74A510"/>
            </a:solidFill>
          </a:ln>
        </p:spPr>
        <p:txBody>
          <a:bodyPr lIns="45719" rIns="45719" anchor="ctr"/>
          <a:lstStyle/>
          <a:p>
            <a:pPr algn="ctr">
              <a:defRPr>
                <a:solidFill>
                  <a:srgbClr val="FFFFFF"/>
                </a:solidFill>
              </a:defRPr>
            </a:pPr>
          </a:p>
        </p:txBody>
      </p:sp>
      <p:sp>
        <p:nvSpPr>
          <p:cNvPr id="197" name="Rectangle 56"/>
          <p:cNvSpPr/>
          <p:nvPr/>
        </p:nvSpPr>
        <p:spPr>
          <a:xfrm>
            <a:off x="4649096" y="-21511"/>
            <a:ext cx="3505201" cy="62394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198" name="Rectangle 57"/>
          <p:cNvSpPr/>
          <p:nvPr/>
        </p:nvSpPr>
        <p:spPr>
          <a:xfrm>
            <a:off x="905570" y="601882"/>
            <a:ext cx="3562258" cy="5648447"/>
          </a:xfrm>
          <a:prstGeom prst="rect">
            <a:avLst/>
          </a:prstGeom>
          <a:solidFill>
            <a:srgbClr val="FFFFFF"/>
          </a:solidFill>
          <a:ln w="3175">
            <a:solidFill>
              <a:srgbClr val="000000"/>
            </a:solidFill>
          </a:ln>
        </p:spPr>
        <p:txBody>
          <a:bodyPr lIns="45719" rIns="45719" anchor="ctr"/>
          <a:lstStyle/>
          <a:p>
            <a:pPr algn="ctr">
              <a:defRPr>
                <a:solidFill>
                  <a:srgbClr val="FFFFFF"/>
                </a:solidFill>
              </a:defRPr>
            </a:pPr>
          </a:p>
        </p:txBody>
      </p:sp>
      <p:sp>
        <p:nvSpPr>
          <p:cNvPr id="199" name="Body Level One…"/>
          <p:cNvSpPr txBox="1"/>
          <p:nvPr>
            <p:ph type="body" sz="half" idx="1"/>
          </p:nvPr>
        </p:nvSpPr>
        <p:spPr>
          <a:xfrm>
            <a:off x="1145894" y="856526"/>
            <a:ext cx="3090441" cy="5150736"/>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00" name="Rectangle 60"/>
          <p:cNvSpPr/>
          <p:nvPr/>
        </p:nvSpPr>
        <p:spPr>
          <a:xfrm>
            <a:off x="4650888" y="6088284"/>
            <a:ext cx="3505201" cy="8174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01" name="Title Text"/>
          <p:cNvSpPr txBox="1"/>
          <p:nvPr>
            <p:ph type="title"/>
          </p:nvPr>
        </p:nvSpPr>
        <p:spPr>
          <a:xfrm>
            <a:off x="4739833" y="2657433"/>
            <a:ext cx="3304573" cy="1463154"/>
          </a:xfrm>
          <a:prstGeom prst="rect">
            <a:avLst/>
          </a:prstGeom>
        </p:spPr>
        <p:txBody>
          <a:bodyPr/>
          <a:lstStyle>
            <a:lvl1pPr>
              <a:defRPr sz="2800"/>
            </a:lvl1pPr>
          </a:lstStyle>
          <a:p>
            <a:pPr/>
            <a:r>
              <a:t>Title Text</a:t>
            </a:r>
          </a:p>
        </p:txBody>
      </p:sp>
      <p:sp>
        <p:nvSpPr>
          <p:cNvPr id="202" name="Text Placeholder 3"/>
          <p:cNvSpPr/>
          <p:nvPr>
            <p:ph type="body" sz="quarter" idx="13"/>
          </p:nvPr>
        </p:nvSpPr>
        <p:spPr>
          <a:xfrm>
            <a:off x="4736591" y="4136993"/>
            <a:ext cx="3298785" cy="1517906"/>
          </a:xfrm>
          <a:prstGeom prst="rect">
            <a:avLst/>
          </a:prstGeom>
        </p:spPr>
        <p:txBody>
          <a:bodyPr/>
          <a:lstStyle/>
          <a:p>
            <a:pPr marL="0" indent="0">
              <a:spcBef>
                <a:spcPts val="300"/>
              </a:spcBef>
              <a:buClrTx/>
              <a:buSzTx/>
              <a:buNone/>
              <a:defRPr sz="1600">
                <a:solidFill>
                  <a:srgbClr val="424242"/>
                </a:solidFill>
              </a:defRPr>
            </a:pPr>
          </a:p>
        </p:txBody>
      </p:sp>
      <p:sp>
        <p:nvSpPr>
          <p:cNvPr id="2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0" showMasterPhAnim="1">
  <p:cSld name="Picture with Caption">
    <p:spTree>
      <p:nvGrpSpPr>
        <p:cNvPr id="1" name=""/>
        <p:cNvGrpSpPr/>
        <p:nvPr/>
      </p:nvGrpSpPr>
      <p:grpSpPr>
        <a:xfrm>
          <a:off x="0" y="0"/>
          <a:ext cx="0" cy="0"/>
          <a:chOff x="0" y="0"/>
          <a:chExt cx="0" cy="0"/>
        </a:xfrm>
      </p:grpSpPr>
      <p:grpSp>
        <p:nvGrpSpPr>
          <p:cNvPr id="248" name="Group 43"/>
          <p:cNvGrpSpPr/>
          <p:nvPr/>
        </p:nvGrpSpPr>
        <p:grpSpPr>
          <a:xfrm>
            <a:off x="-644959" y="0"/>
            <a:ext cx="10458654" cy="7117071"/>
            <a:chOff x="0" y="0"/>
            <a:chExt cx="10458653" cy="7117070"/>
          </a:xfrm>
        </p:grpSpPr>
        <p:grpSp>
          <p:nvGrpSpPr>
            <p:cNvPr id="225" name="Group 44"/>
            <p:cNvGrpSpPr/>
            <p:nvPr/>
          </p:nvGrpSpPr>
          <p:grpSpPr>
            <a:xfrm>
              <a:off x="644958" y="0"/>
              <a:ext cx="9144001" cy="6858000"/>
              <a:chOff x="0" y="0"/>
              <a:chExt cx="9144000" cy="6858000"/>
            </a:xfrm>
          </p:grpSpPr>
          <p:grpSp>
            <p:nvGrpSpPr>
              <p:cNvPr id="213" name="Group 4"/>
              <p:cNvGrpSpPr/>
              <p:nvPr/>
            </p:nvGrpSpPr>
            <p:grpSpPr>
              <a:xfrm>
                <a:off x="-1" y="0"/>
                <a:ext cx="2514601" cy="6858000"/>
                <a:chOff x="0" y="0"/>
                <a:chExt cx="2514600" cy="6858000"/>
              </a:xfrm>
            </p:grpSpPr>
            <p:sp>
              <p:nvSpPr>
                <p:cNvPr id="210" name="Rectangle 86"/>
                <p:cNvSpPr/>
                <p:nvPr/>
              </p:nvSpPr>
              <p:spPr>
                <a:xfrm>
                  <a:off x="914399"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11" name="Rectangle 2"/>
                <p:cNvSpPr/>
                <p:nvPr/>
              </p:nvSpPr>
              <p:spPr>
                <a:xfrm>
                  <a:off x="-1"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12" name="Rectangle 3"/>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217" name="Group 5"/>
              <p:cNvGrpSpPr/>
              <p:nvPr/>
            </p:nvGrpSpPr>
            <p:grpSpPr>
              <a:xfrm>
                <a:off x="422909" y="0"/>
                <a:ext cx="2514601" cy="6858000"/>
                <a:chOff x="0" y="0"/>
                <a:chExt cx="2514600" cy="6858000"/>
              </a:xfrm>
            </p:grpSpPr>
            <p:sp>
              <p:nvSpPr>
                <p:cNvPr id="214" name="Rectangle 83"/>
                <p:cNvSpPr/>
                <p:nvPr/>
              </p:nvSpPr>
              <p:spPr>
                <a:xfrm>
                  <a:off x="914400"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15" name="Rectangle 84"/>
                <p:cNvSpPr/>
                <p:nvPr/>
              </p:nvSpPr>
              <p:spPr>
                <a:xfrm>
                  <a:off x="-1"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16" name="Rectangle 85"/>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221" name="Group 9"/>
              <p:cNvGrpSpPr/>
              <p:nvPr/>
            </p:nvGrpSpPr>
            <p:grpSpPr>
              <a:xfrm>
                <a:off x="6629399" y="0"/>
                <a:ext cx="2514602" cy="6858000"/>
                <a:chOff x="0" y="0"/>
                <a:chExt cx="2514600" cy="6858000"/>
              </a:xfrm>
            </p:grpSpPr>
            <p:sp>
              <p:nvSpPr>
                <p:cNvPr id="218" name="Rectangle 80"/>
                <p:cNvSpPr/>
                <p:nvPr/>
              </p:nvSpPr>
              <p:spPr>
                <a:xfrm rot="10800000">
                  <a:off x="0"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19" name="Rectangle 81"/>
                <p:cNvSpPr/>
                <p:nvPr/>
              </p:nvSpPr>
              <p:spPr>
                <a:xfrm rot="10800000">
                  <a:off x="2057400"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20" name="Rectangle 82"/>
                <p:cNvSpPr/>
                <p:nvPr/>
              </p:nvSpPr>
              <p:spPr>
                <a:xfrm rot="10800000">
                  <a:off x="1524000"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222" name="Rectangle 77"/>
              <p:cNvSpPr/>
              <p:nvPr/>
            </p:nvSpPr>
            <p:spPr>
              <a:xfrm>
                <a:off x="3809999" y="0"/>
                <a:ext cx="28194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23" name="Rectangle 78"/>
              <p:cNvSpPr/>
              <p:nvPr/>
            </p:nvSpPr>
            <p:spPr>
              <a:xfrm>
                <a:off x="2895599"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224" name="Rectangle 79"/>
              <p:cNvSpPr/>
              <p:nvPr/>
            </p:nvSpPr>
            <p:spPr>
              <a:xfrm>
                <a:off x="31241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226" name="Freeform 45"/>
            <p:cNvSpPr/>
            <p:nvPr/>
          </p:nvSpPr>
          <p:spPr>
            <a:xfrm>
              <a:off x="633083" y="5035138"/>
              <a:ext cx="9144001" cy="1166462"/>
            </a:xfrm>
            <a:custGeom>
              <a:avLst/>
              <a:gdLst/>
              <a:ahLst/>
              <a:cxnLst>
                <a:cxn ang="0">
                  <a:pos x="wd2" y="hd2"/>
                </a:cxn>
                <a:cxn ang="5400000">
                  <a:pos x="wd2" y="hd2"/>
                </a:cxn>
                <a:cxn ang="10800000">
                  <a:pos x="wd2" y="hd2"/>
                </a:cxn>
                <a:cxn ang="16200000">
                  <a:pos x="wd2" y="hd2"/>
                </a:cxn>
              </a:cxnLst>
              <a:rect l="0" t="0" r="r" b="b"/>
              <a:pathLst>
                <a:path w="21600" h="21431" fill="norm" stroke="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227" name="Freeform 46"/>
            <p:cNvSpPr/>
            <p:nvPr/>
          </p:nvSpPr>
          <p:spPr>
            <a:xfrm>
              <a:off x="633083" y="3486882"/>
              <a:ext cx="9144001" cy="871364"/>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228" name="Freeform 47"/>
            <p:cNvSpPr/>
            <p:nvPr/>
          </p:nvSpPr>
          <p:spPr>
            <a:xfrm>
              <a:off x="621207" y="5640779"/>
              <a:ext cx="3004458" cy="1211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933" y="8947"/>
                    <a:pt x="15866" y="17894"/>
                    <a:pt x="21600" y="21600"/>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229" name="Freeform 48"/>
            <p:cNvSpPr/>
            <p:nvPr/>
          </p:nvSpPr>
          <p:spPr>
            <a:xfrm>
              <a:off x="633083" y="5284519"/>
              <a:ext cx="9144001" cy="1467356"/>
            </a:xfrm>
            <a:custGeom>
              <a:avLst/>
              <a:gdLst/>
              <a:ahLst/>
              <a:cxnLst>
                <a:cxn ang="0">
                  <a:pos x="wd2" y="hd2"/>
                </a:cxn>
                <a:cxn ang="5400000">
                  <a:pos x="wd2" y="hd2"/>
                </a:cxn>
                <a:cxn ang="10800000">
                  <a:pos x="wd2" y="hd2"/>
                </a:cxn>
                <a:cxn ang="16200000">
                  <a:pos x="wd2" y="hd2"/>
                </a:cxn>
              </a:cxnLst>
              <a:rect l="0" t="0" r="r" b="b"/>
              <a:pathLst>
                <a:path w="21600" h="21438" fill="norm" stroke="1"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230" name="Freeform 49"/>
            <p:cNvSpPr/>
            <p:nvPr/>
          </p:nvSpPr>
          <p:spPr>
            <a:xfrm>
              <a:off x="2782516" y="5137617"/>
              <a:ext cx="6982692" cy="1714446"/>
            </a:xfrm>
            <a:custGeom>
              <a:avLst/>
              <a:gdLst/>
              <a:ahLst/>
              <a:cxnLst>
                <a:cxn ang="0">
                  <a:pos x="wd2" y="hd2"/>
                </a:cxn>
                <a:cxn ang="5400000">
                  <a:pos x="wd2" y="hd2"/>
                </a:cxn>
                <a:cxn ang="10800000">
                  <a:pos x="wd2" y="hd2"/>
                </a:cxn>
                <a:cxn ang="16200000">
                  <a:pos x="wd2" y="hd2"/>
                </a:cxn>
              </a:cxnLst>
              <a:rect l="0" t="0" r="r" b="b"/>
              <a:pathLst>
                <a:path w="21600" h="21531" fill="norm" stroke="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231" name="Hexagon 50"/>
            <p:cNvSpPr/>
            <p:nvPr/>
          </p:nvSpPr>
          <p:spPr>
            <a:xfrm rot="1800000">
              <a:off x="3641123" y="2859251"/>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32" name="Hexagon 51"/>
            <p:cNvSpPr/>
            <p:nvPr/>
          </p:nvSpPr>
          <p:spPr>
            <a:xfrm rot="1800000">
              <a:off x="4365023" y="412607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33" name="Hexagon 59"/>
            <p:cNvSpPr/>
            <p:nvPr/>
          </p:nvSpPr>
          <p:spPr>
            <a:xfrm rot="1800000">
              <a:off x="4374549" y="1592426"/>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34" name="Hexagon 60"/>
            <p:cNvSpPr/>
            <p:nvPr/>
          </p:nvSpPr>
          <p:spPr>
            <a:xfrm rot="1800000">
              <a:off x="3622073" y="325602"/>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35" name="Hexagon 61"/>
            <p:cNvSpPr/>
            <p:nvPr/>
          </p:nvSpPr>
          <p:spPr>
            <a:xfrm rot="1800000">
              <a:off x="5107972" y="538337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36" name="Freeform 62"/>
            <p:cNvSpPr/>
            <p:nvPr/>
          </p:nvSpPr>
          <p:spPr>
            <a:xfrm rot="1800000">
              <a:off x="262554" y="4201528"/>
              <a:ext cx="1261500"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37" name="Hexagon 63"/>
            <p:cNvSpPr/>
            <p:nvPr/>
          </p:nvSpPr>
          <p:spPr>
            <a:xfrm rot="1800000">
              <a:off x="669323" y="5402429"/>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38" name="Hexagon 64"/>
            <p:cNvSpPr/>
            <p:nvPr/>
          </p:nvSpPr>
          <p:spPr>
            <a:xfrm rot="1800000">
              <a:off x="697899" y="2849727"/>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39" name="Hexagon 65"/>
            <p:cNvSpPr/>
            <p:nvPr/>
          </p:nvSpPr>
          <p:spPr>
            <a:xfrm rot="1800000">
              <a:off x="1421798" y="4126077"/>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0" name="Hexagon 66"/>
            <p:cNvSpPr/>
            <p:nvPr/>
          </p:nvSpPr>
          <p:spPr>
            <a:xfrm rot="1800000">
              <a:off x="2155223" y="5411953"/>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1" name="Hexagon 67"/>
            <p:cNvSpPr/>
            <p:nvPr/>
          </p:nvSpPr>
          <p:spPr>
            <a:xfrm rot="1800000">
              <a:off x="2174274" y="2859251"/>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2" name="Hexagon 68"/>
            <p:cNvSpPr/>
            <p:nvPr/>
          </p:nvSpPr>
          <p:spPr>
            <a:xfrm rot="1800000">
              <a:off x="1440848" y="1563852"/>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3" name="Hexagon 69"/>
            <p:cNvSpPr/>
            <p:nvPr/>
          </p:nvSpPr>
          <p:spPr>
            <a:xfrm rot="1800000">
              <a:off x="7451124" y="414512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4" name="Hexagon 70"/>
            <p:cNvSpPr/>
            <p:nvPr/>
          </p:nvSpPr>
          <p:spPr>
            <a:xfrm rot="1800000">
              <a:off x="8194074" y="5421479"/>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5" name="Hexagon 71"/>
            <p:cNvSpPr/>
            <p:nvPr/>
          </p:nvSpPr>
          <p:spPr>
            <a:xfrm rot="1800000">
              <a:off x="8194075" y="2868777"/>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6" name="Freeform 72"/>
            <p:cNvSpPr/>
            <p:nvPr/>
          </p:nvSpPr>
          <p:spPr>
            <a:xfrm rot="1800000">
              <a:off x="8951479" y="4055628"/>
              <a:ext cx="1243408"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7" name="Freeform 73"/>
            <p:cNvSpPr/>
            <p:nvPr/>
          </p:nvSpPr>
          <p:spPr>
            <a:xfrm rot="1800000">
              <a:off x="8951729" y="1511523"/>
              <a:ext cx="1241872" cy="1388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249" name="Rectangle 93"/>
          <p:cNvSpPr/>
          <p:nvPr/>
        </p:nvSpPr>
        <p:spPr>
          <a:xfrm>
            <a:off x="4561242" y="-21512"/>
            <a:ext cx="3679117" cy="6271842"/>
          </a:xfrm>
          <a:prstGeom prst="rect">
            <a:avLst/>
          </a:prstGeom>
          <a:solidFill>
            <a:srgbClr val="F5F5F5"/>
          </a:solidFill>
          <a:ln w="15875">
            <a:solidFill>
              <a:srgbClr val="74A510"/>
            </a:solidFill>
          </a:ln>
        </p:spPr>
        <p:txBody>
          <a:bodyPr lIns="45719" rIns="45719" anchor="ctr"/>
          <a:lstStyle/>
          <a:p>
            <a:pPr algn="ctr">
              <a:defRPr>
                <a:solidFill>
                  <a:srgbClr val="FFFFFF"/>
                </a:solidFill>
              </a:defRPr>
            </a:pPr>
          </a:p>
        </p:txBody>
      </p:sp>
      <p:sp>
        <p:nvSpPr>
          <p:cNvPr id="250" name="Rectangle 100"/>
          <p:cNvSpPr/>
          <p:nvPr/>
        </p:nvSpPr>
        <p:spPr>
          <a:xfrm>
            <a:off x="4649096" y="-21511"/>
            <a:ext cx="3505201" cy="62394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251" name="Rectangle 101"/>
          <p:cNvSpPr/>
          <p:nvPr/>
        </p:nvSpPr>
        <p:spPr>
          <a:xfrm>
            <a:off x="905570" y="601882"/>
            <a:ext cx="3562258" cy="5648447"/>
          </a:xfrm>
          <a:prstGeom prst="rect">
            <a:avLst/>
          </a:prstGeom>
          <a:solidFill>
            <a:srgbClr val="FFFFFF"/>
          </a:solidFill>
          <a:ln w="3175">
            <a:solidFill>
              <a:srgbClr val="1F1F17"/>
            </a:solidFill>
          </a:ln>
        </p:spPr>
        <p:txBody>
          <a:bodyPr lIns="45719" rIns="45719" anchor="ctr"/>
          <a:lstStyle/>
          <a:p>
            <a:pPr algn="ctr">
              <a:defRPr>
                <a:solidFill>
                  <a:srgbClr val="FFFFFF"/>
                </a:solidFill>
              </a:defRPr>
            </a:pPr>
          </a:p>
        </p:txBody>
      </p:sp>
      <p:sp>
        <p:nvSpPr>
          <p:cNvPr id="252" name="Rectangle 104"/>
          <p:cNvSpPr/>
          <p:nvPr/>
        </p:nvSpPr>
        <p:spPr>
          <a:xfrm>
            <a:off x="4650888" y="6088284"/>
            <a:ext cx="3505201" cy="81741"/>
          </a:xfrm>
          <a:prstGeom prst="rect">
            <a:avLst/>
          </a:prstGeom>
          <a:solidFill>
            <a:schemeClr val="accent1"/>
          </a:solidFill>
          <a:ln w="12700">
            <a:miter lim="400000"/>
          </a:ln>
        </p:spPr>
        <p:txBody>
          <a:bodyPr lIns="45719" rIns="45719" anchor="ctr"/>
          <a:lstStyle/>
          <a:p>
            <a:pPr algn="ctr">
              <a:defRPr>
                <a:solidFill>
                  <a:srgbClr val="FFFFFF"/>
                </a:solidFill>
              </a:defRPr>
            </a:pPr>
          </a:p>
        </p:txBody>
      </p:sp>
      <p:sp>
        <p:nvSpPr>
          <p:cNvPr id="253" name="Title Text"/>
          <p:cNvSpPr txBox="1"/>
          <p:nvPr>
            <p:ph type="title"/>
          </p:nvPr>
        </p:nvSpPr>
        <p:spPr>
          <a:xfrm>
            <a:off x="4734423" y="2660904"/>
            <a:ext cx="3300985" cy="1463041"/>
          </a:xfrm>
          <a:prstGeom prst="rect">
            <a:avLst/>
          </a:prstGeom>
        </p:spPr>
        <p:txBody>
          <a:bodyPr/>
          <a:lstStyle>
            <a:lvl1pPr>
              <a:defRPr sz="2800"/>
            </a:lvl1pPr>
          </a:lstStyle>
          <a:p>
            <a:pPr/>
            <a:r>
              <a:t>Title Text</a:t>
            </a:r>
          </a:p>
        </p:txBody>
      </p:sp>
      <p:sp>
        <p:nvSpPr>
          <p:cNvPr id="254" name="Picture Placeholder 2"/>
          <p:cNvSpPr/>
          <p:nvPr>
            <p:ph type="pic" sz="half" idx="13"/>
          </p:nvPr>
        </p:nvSpPr>
        <p:spPr>
          <a:xfrm>
            <a:off x="1005208" y="693795"/>
            <a:ext cx="3359623" cy="5468112"/>
          </a:xfrm>
          <a:prstGeom prst="rect">
            <a:avLst/>
          </a:prstGeom>
        </p:spPr>
        <p:txBody>
          <a:bodyPr lIns="91439" rIns="91439">
            <a:noAutofit/>
          </a:bodyPr>
          <a:lstStyle/>
          <a:p>
            <a:pPr/>
          </a:p>
        </p:txBody>
      </p:sp>
      <p:sp>
        <p:nvSpPr>
          <p:cNvPr id="255" name="Body Level One…"/>
          <p:cNvSpPr txBox="1"/>
          <p:nvPr>
            <p:ph type="body" sz="quarter" idx="1"/>
          </p:nvPr>
        </p:nvSpPr>
        <p:spPr>
          <a:xfrm>
            <a:off x="4734629" y="4133088"/>
            <a:ext cx="3300574" cy="1519562"/>
          </a:xfrm>
          <a:prstGeom prst="rect">
            <a:avLst/>
          </a:prstGeom>
        </p:spPr>
        <p:txBody>
          <a:bodyPr/>
          <a:lstStyle>
            <a:lvl1pPr marL="0" indent="0">
              <a:spcBef>
                <a:spcPts val="300"/>
              </a:spcBef>
              <a:buClrTx/>
              <a:buSzTx/>
              <a:buNone/>
              <a:defRPr sz="1600">
                <a:solidFill>
                  <a:srgbClr val="424242"/>
                </a:solidFill>
              </a:defRPr>
            </a:lvl1pPr>
            <a:lvl2pPr marL="0" indent="457200">
              <a:spcBef>
                <a:spcPts val="300"/>
              </a:spcBef>
              <a:buClrTx/>
              <a:buSzTx/>
              <a:buNone/>
              <a:defRPr sz="1600">
                <a:solidFill>
                  <a:srgbClr val="424242"/>
                </a:solidFill>
              </a:defRPr>
            </a:lvl2pPr>
            <a:lvl3pPr marL="0" indent="914400">
              <a:spcBef>
                <a:spcPts val="300"/>
              </a:spcBef>
              <a:buClrTx/>
              <a:buSzTx/>
              <a:buNone/>
              <a:defRPr sz="1600">
                <a:solidFill>
                  <a:srgbClr val="424242"/>
                </a:solidFill>
              </a:defRPr>
            </a:lvl3pPr>
            <a:lvl4pPr marL="0" indent="1371600">
              <a:spcBef>
                <a:spcPts val="300"/>
              </a:spcBef>
              <a:buClrTx/>
              <a:buSzTx/>
              <a:buNone/>
              <a:defRPr sz="1600">
                <a:solidFill>
                  <a:srgbClr val="424242"/>
                </a:solidFill>
              </a:defRPr>
            </a:lvl4pPr>
            <a:lvl5pPr marL="0" indent="1828800">
              <a:spcBef>
                <a:spcPts val="300"/>
              </a:spcBef>
              <a:buClrTx/>
              <a:buSzTx/>
              <a:buNone/>
              <a:defRPr sz="1600">
                <a:solidFill>
                  <a:srgbClr val="424242"/>
                </a:solidFill>
              </a:defRPr>
            </a:lvl5pPr>
          </a:lstStyle>
          <a:p>
            <a:pPr/>
            <a:r>
              <a:t>Body Level One</a:t>
            </a:r>
          </a:p>
          <a:p>
            <a:pPr lvl="1"/>
            <a:r>
              <a:t>Body Level Two</a:t>
            </a:r>
          </a:p>
          <a:p>
            <a:pPr lvl="2"/>
            <a:r>
              <a:t>Body Level Three</a:t>
            </a:r>
          </a:p>
          <a:p>
            <a:pPr lvl="3"/>
            <a:r>
              <a:t>Body Level Four</a:t>
            </a:r>
          </a:p>
          <a:p>
            <a:pPr lvl="4"/>
            <a:r>
              <a:t>Body Level Five</a:t>
            </a:r>
          </a:p>
        </p:txBody>
      </p:sp>
      <p:sp>
        <p:nvSpPr>
          <p:cNvPr id="25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C2F35F"/>
            </a:gs>
            <a:gs pos="62000">
              <a:srgbClr val="92BC40"/>
            </a:gs>
            <a:gs pos="100000">
              <a:srgbClr val="7FA23E"/>
            </a:gs>
          </a:gsLst>
          <a:lin ang="5400000" scaled="0"/>
        </a:gradFill>
      </p:bgPr>
    </p:bg>
    <p:spTree>
      <p:nvGrpSpPr>
        <p:cNvPr id="1" name=""/>
        <p:cNvGrpSpPr/>
        <p:nvPr/>
      </p:nvGrpSpPr>
      <p:grpSpPr>
        <a:xfrm>
          <a:off x="0" y="0"/>
          <a:ext cx="0" cy="0"/>
          <a:chOff x="0" y="0"/>
          <a:chExt cx="0" cy="0"/>
        </a:xfrm>
      </p:grpSpPr>
      <p:grpSp>
        <p:nvGrpSpPr>
          <p:cNvPr id="40" name="Group 41"/>
          <p:cNvGrpSpPr/>
          <p:nvPr/>
        </p:nvGrpSpPr>
        <p:grpSpPr>
          <a:xfrm>
            <a:off x="-567355" y="0"/>
            <a:ext cx="10458654" cy="7117071"/>
            <a:chOff x="0" y="0"/>
            <a:chExt cx="10458653" cy="7117070"/>
          </a:xfrm>
        </p:grpSpPr>
        <p:grpSp>
          <p:nvGrpSpPr>
            <p:cNvPr id="17" name="Group 44"/>
            <p:cNvGrpSpPr/>
            <p:nvPr/>
          </p:nvGrpSpPr>
          <p:grpSpPr>
            <a:xfrm>
              <a:off x="644958" y="0"/>
              <a:ext cx="9144001" cy="6858000"/>
              <a:chOff x="0" y="0"/>
              <a:chExt cx="9144000" cy="6858000"/>
            </a:xfrm>
          </p:grpSpPr>
          <p:grpSp>
            <p:nvGrpSpPr>
              <p:cNvPr id="5" name="Group 4"/>
              <p:cNvGrpSpPr/>
              <p:nvPr/>
            </p:nvGrpSpPr>
            <p:grpSpPr>
              <a:xfrm>
                <a:off x="-1" y="0"/>
                <a:ext cx="2514601" cy="6858000"/>
                <a:chOff x="0" y="0"/>
                <a:chExt cx="2514600" cy="6858000"/>
              </a:xfrm>
            </p:grpSpPr>
            <p:sp>
              <p:nvSpPr>
                <p:cNvPr id="2" name="Rectangle 112"/>
                <p:cNvSpPr/>
                <p:nvPr/>
              </p:nvSpPr>
              <p:spPr>
                <a:xfrm>
                  <a:off x="914400"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3" name="Rectangle 2"/>
                <p:cNvSpPr/>
                <p:nvPr/>
              </p:nvSpPr>
              <p:spPr>
                <a:xfrm>
                  <a:off x="-1"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4" name="Rectangle 3"/>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9" name="Group 5"/>
              <p:cNvGrpSpPr/>
              <p:nvPr/>
            </p:nvGrpSpPr>
            <p:grpSpPr>
              <a:xfrm>
                <a:off x="422909" y="0"/>
                <a:ext cx="2514601" cy="6858000"/>
                <a:chOff x="0" y="0"/>
                <a:chExt cx="2514600" cy="6858000"/>
              </a:xfrm>
            </p:grpSpPr>
            <p:sp>
              <p:nvSpPr>
                <p:cNvPr id="6" name="Rectangle 109"/>
                <p:cNvSpPr/>
                <p:nvPr/>
              </p:nvSpPr>
              <p:spPr>
                <a:xfrm>
                  <a:off x="914400"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7" name="Rectangle 110"/>
                <p:cNvSpPr/>
                <p:nvPr/>
              </p:nvSpPr>
              <p:spPr>
                <a:xfrm>
                  <a:off x="-1"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8" name="Rectangle 111"/>
                <p:cNvSpPr/>
                <p:nvPr/>
              </p:nvSpPr>
              <p:spPr>
                <a:xfrm>
                  <a:off x="2285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grpSp>
            <p:nvGrpSpPr>
              <p:cNvPr id="13" name="Group 9"/>
              <p:cNvGrpSpPr/>
              <p:nvPr/>
            </p:nvGrpSpPr>
            <p:grpSpPr>
              <a:xfrm>
                <a:off x="6629399" y="0"/>
                <a:ext cx="2514602" cy="6858000"/>
                <a:chOff x="0" y="0"/>
                <a:chExt cx="2514600" cy="6858000"/>
              </a:xfrm>
            </p:grpSpPr>
            <p:sp>
              <p:nvSpPr>
                <p:cNvPr id="10" name="Rectangle 106"/>
                <p:cNvSpPr/>
                <p:nvPr/>
              </p:nvSpPr>
              <p:spPr>
                <a:xfrm rot="10800000">
                  <a:off x="0" y="0"/>
                  <a:ext cx="1600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1" name="Rectangle 107"/>
                <p:cNvSpPr/>
                <p:nvPr/>
              </p:nvSpPr>
              <p:spPr>
                <a:xfrm rot="10800000">
                  <a:off x="2057400"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2" name="Rectangle 108"/>
                <p:cNvSpPr/>
                <p:nvPr/>
              </p:nvSpPr>
              <p:spPr>
                <a:xfrm rot="10800000">
                  <a:off x="1524000"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4" name="Rectangle 103"/>
              <p:cNvSpPr/>
              <p:nvPr/>
            </p:nvSpPr>
            <p:spPr>
              <a:xfrm>
                <a:off x="3810000" y="0"/>
                <a:ext cx="28194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5" name="Rectangle 104"/>
              <p:cNvSpPr/>
              <p:nvPr/>
            </p:nvSpPr>
            <p:spPr>
              <a:xfrm>
                <a:off x="2895599" y="0"/>
                <a:ext cx="4572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sp>
            <p:nvSpPr>
              <p:cNvPr id="16" name="Rectangle 105"/>
              <p:cNvSpPr/>
              <p:nvPr/>
            </p:nvSpPr>
            <p:spPr>
              <a:xfrm>
                <a:off x="3124199" y="0"/>
                <a:ext cx="762001" cy="6858000"/>
              </a:xfrm>
              <a:prstGeom prst="rect">
                <a:avLst/>
              </a:prstGeom>
              <a:solidFill>
                <a:srgbClr val="FFFFFF">
                  <a:alpha val="10000"/>
                </a:srgbClr>
              </a:solidFill>
              <a:ln w="12700" cap="flat">
                <a:noFill/>
                <a:miter lim="400000"/>
              </a:ln>
              <a:effectLst/>
            </p:spPr>
            <p:txBody>
              <a:bodyPr wrap="square" lIns="45719" tIns="45719" rIns="45719" bIns="45719" numCol="1" anchor="ctr">
                <a:noAutofit/>
              </a:bodyPr>
              <a:lstStyle/>
              <a:p>
                <a:pPr algn="ctr">
                  <a:defRPr>
                    <a:solidFill>
                      <a:srgbClr val="FFFFFF"/>
                    </a:solidFill>
                  </a:defRPr>
                </a:pPr>
              </a:p>
            </p:txBody>
          </p:sp>
        </p:grpSp>
        <p:sp>
          <p:nvSpPr>
            <p:cNvPr id="18" name="Freeform 43"/>
            <p:cNvSpPr/>
            <p:nvPr/>
          </p:nvSpPr>
          <p:spPr>
            <a:xfrm>
              <a:off x="633083" y="5035138"/>
              <a:ext cx="9144001" cy="1166462"/>
            </a:xfrm>
            <a:custGeom>
              <a:avLst/>
              <a:gdLst/>
              <a:ahLst/>
              <a:cxnLst>
                <a:cxn ang="0">
                  <a:pos x="wd2" y="hd2"/>
                </a:cxn>
                <a:cxn ang="5400000">
                  <a:pos x="wd2" y="hd2"/>
                </a:cxn>
                <a:cxn ang="10800000">
                  <a:pos x="wd2" y="hd2"/>
                </a:cxn>
                <a:cxn ang="16200000">
                  <a:pos x="wd2" y="hd2"/>
                </a:cxn>
              </a:cxnLst>
              <a:rect l="0" t="0" r="r" b="b"/>
              <a:pathLst>
                <a:path w="21600" h="21431" fill="norm" stroke="1" extrusionOk="0">
                  <a:moveTo>
                    <a:pt x="0" y="20509"/>
                  </a:moveTo>
                  <a:cubicBezTo>
                    <a:pt x="1166" y="21055"/>
                    <a:pt x="2333" y="21600"/>
                    <a:pt x="3955" y="21382"/>
                  </a:cubicBezTo>
                  <a:cubicBezTo>
                    <a:pt x="5578" y="21164"/>
                    <a:pt x="7569" y="20909"/>
                    <a:pt x="9734" y="19200"/>
                  </a:cubicBezTo>
                  <a:cubicBezTo>
                    <a:pt x="11899" y="17491"/>
                    <a:pt x="14966" y="14327"/>
                    <a:pt x="16943" y="11127"/>
                  </a:cubicBezTo>
                  <a:cubicBezTo>
                    <a:pt x="18921" y="7927"/>
                    <a:pt x="20945" y="2836"/>
                    <a:pt x="21600" y="0"/>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19" name="Freeform 44"/>
            <p:cNvSpPr/>
            <p:nvPr/>
          </p:nvSpPr>
          <p:spPr>
            <a:xfrm>
              <a:off x="633083" y="3486882"/>
              <a:ext cx="9144001" cy="871364"/>
            </a:xfrm>
            <a:custGeom>
              <a:avLst/>
              <a:gdLst/>
              <a:ahLst/>
              <a:cxnLst>
                <a:cxn ang="0">
                  <a:pos x="wd2" y="hd2"/>
                </a:cxn>
                <a:cxn ang="5400000">
                  <a:pos x="wd2" y="hd2"/>
                </a:cxn>
                <a:cxn ang="10800000">
                  <a:pos x="wd2" y="hd2"/>
                </a:cxn>
                <a:cxn ang="16200000">
                  <a:pos x="wd2" y="hd2"/>
                </a:cxn>
              </a:cxnLst>
              <a:rect l="0" t="0" r="r" b="b"/>
              <a:pathLst>
                <a:path w="21600" h="21132" fill="norm" stroke="1" extrusionOk="0">
                  <a:moveTo>
                    <a:pt x="0" y="21132"/>
                  </a:moveTo>
                  <a:cubicBezTo>
                    <a:pt x="622" y="17748"/>
                    <a:pt x="1244" y="14364"/>
                    <a:pt x="2469" y="11052"/>
                  </a:cubicBezTo>
                  <a:cubicBezTo>
                    <a:pt x="3694" y="7740"/>
                    <a:pt x="5433" y="2892"/>
                    <a:pt x="7350" y="1260"/>
                  </a:cubicBezTo>
                  <a:cubicBezTo>
                    <a:pt x="9266" y="-372"/>
                    <a:pt x="11595" y="-468"/>
                    <a:pt x="13970" y="1260"/>
                  </a:cubicBezTo>
                  <a:cubicBezTo>
                    <a:pt x="16345" y="2988"/>
                    <a:pt x="20305" y="9900"/>
                    <a:pt x="21600" y="11628"/>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20" name="Freeform 45"/>
            <p:cNvSpPr/>
            <p:nvPr/>
          </p:nvSpPr>
          <p:spPr>
            <a:xfrm>
              <a:off x="621207" y="5640779"/>
              <a:ext cx="3004458" cy="1211284"/>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cubicBezTo>
                    <a:pt x="7933" y="8947"/>
                    <a:pt x="15866" y="17894"/>
                    <a:pt x="21600" y="21600"/>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21" name="Freeform 46"/>
            <p:cNvSpPr/>
            <p:nvPr/>
          </p:nvSpPr>
          <p:spPr>
            <a:xfrm>
              <a:off x="633083" y="5284519"/>
              <a:ext cx="9144001" cy="1467356"/>
            </a:xfrm>
            <a:custGeom>
              <a:avLst/>
              <a:gdLst/>
              <a:ahLst/>
              <a:cxnLst>
                <a:cxn ang="0">
                  <a:pos x="wd2" y="hd2"/>
                </a:cxn>
                <a:cxn ang="5400000">
                  <a:pos x="wd2" y="hd2"/>
                </a:cxn>
                <a:cxn ang="10800000">
                  <a:pos x="wd2" y="hd2"/>
                </a:cxn>
                <a:cxn ang="16200000">
                  <a:pos x="wd2" y="hd2"/>
                </a:cxn>
              </a:cxnLst>
              <a:rect l="0" t="0" r="r" b="b"/>
              <a:pathLst>
                <a:path w="21600" h="21438" fill="norm" stroke="1" extrusionOk="0">
                  <a:moveTo>
                    <a:pt x="0" y="0"/>
                  </a:moveTo>
                  <a:cubicBezTo>
                    <a:pt x="676" y="1460"/>
                    <a:pt x="1351" y="2920"/>
                    <a:pt x="2609" y="5031"/>
                  </a:cubicBezTo>
                  <a:cubicBezTo>
                    <a:pt x="3866" y="7142"/>
                    <a:pt x="5746" y="10381"/>
                    <a:pt x="7546" y="12665"/>
                  </a:cubicBezTo>
                  <a:cubicBezTo>
                    <a:pt x="9346" y="14949"/>
                    <a:pt x="11623" y="17320"/>
                    <a:pt x="13409" y="18737"/>
                  </a:cubicBezTo>
                  <a:cubicBezTo>
                    <a:pt x="15195" y="20154"/>
                    <a:pt x="17121" y="20733"/>
                    <a:pt x="18262" y="21166"/>
                  </a:cubicBezTo>
                  <a:cubicBezTo>
                    <a:pt x="19403" y="21600"/>
                    <a:pt x="19697" y="21398"/>
                    <a:pt x="20254" y="21340"/>
                  </a:cubicBezTo>
                  <a:cubicBezTo>
                    <a:pt x="20810" y="21282"/>
                    <a:pt x="21205" y="21051"/>
                    <a:pt x="21600" y="20819"/>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22" name="Freeform 48"/>
            <p:cNvSpPr/>
            <p:nvPr/>
          </p:nvSpPr>
          <p:spPr>
            <a:xfrm>
              <a:off x="2782516" y="5137617"/>
              <a:ext cx="6982692" cy="1714446"/>
            </a:xfrm>
            <a:custGeom>
              <a:avLst/>
              <a:gdLst/>
              <a:ahLst/>
              <a:cxnLst>
                <a:cxn ang="0">
                  <a:pos x="wd2" y="hd2"/>
                </a:cxn>
                <a:cxn ang="5400000">
                  <a:pos x="wd2" y="hd2"/>
                </a:cxn>
                <a:cxn ang="10800000">
                  <a:pos x="wd2" y="hd2"/>
                </a:cxn>
                <a:cxn ang="16200000">
                  <a:pos x="wd2" y="hd2"/>
                </a:cxn>
              </a:cxnLst>
              <a:rect l="0" t="0" r="r" b="b"/>
              <a:pathLst>
                <a:path w="21600" h="21531" fill="norm" stroke="1" extrusionOk="0">
                  <a:moveTo>
                    <a:pt x="0" y="21531"/>
                  </a:moveTo>
                  <a:cubicBezTo>
                    <a:pt x="502" y="19232"/>
                    <a:pt x="1004" y="16933"/>
                    <a:pt x="1690" y="14820"/>
                  </a:cubicBezTo>
                  <a:cubicBezTo>
                    <a:pt x="2376" y="12707"/>
                    <a:pt x="3324" y="10420"/>
                    <a:pt x="4114" y="8854"/>
                  </a:cubicBezTo>
                  <a:cubicBezTo>
                    <a:pt x="4904" y="7288"/>
                    <a:pt x="5388" y="6592"/>
                    <a:pt x="6429" y="5424"/>
                  </a:cubicBezTo>
                  <a:cubicBezTo>
                    <a:pt x="7469" y="4256"/>
                    <a:pt x="9367" y="2615"/>
                    <a:pt x="10359" y="1845"/>
                  </a:cubicBezTo>
                  <a:cubicBezTo>
                    <a:pt x="11351" y="1074"/>
                    <a:pt x="11504" y="1099"/>
                    <a:pt x="12380" y="801"/>
                  </a:cubicBezTo>
                  <a:cubicBezTo>
                    <a:pt x="13255" y="503"/>
                    <a:pt x="14639" y="180"/>
                    <a:pt x="15612" y="55"/>
                  </a:cubicBezTo>
                  <a:cubicBezTo>
                    <a:pt x="16586" y="-69"/>
                    <a:pt x="18220" y="55"/>
                    <a:pt x="18220" y="55"/>
                  </a:cubicBezTo>
                  <a:lnTo>
                    <a:pt x="20094" y="55"/>
                  </a:lnTo>
                  <a:cubicBezTo>
                    <a:pt x="20614" y="105"/>
                    <a:pt x="21092" y="279"/>
                    <a:pt x="21343" y="354"/>
                  </a:cubicBezTo>
                  <a:cubicBezTo>
                    <a:pt x="21594" y="428"/>
                    <a:pt x="21508" y="403"/>
                    <a:pt x="21600" y="503"/>
                  </a:cubicBezTo>
                </a:path>
              </a:pathLst>
            </a:custGeom>
            <a:noFill/>
            <a:ln w="6350" cap="flat">
              <a:solidFill>
                <a:srgbClr val="FFFFFF">
                  <a:alpha val="20000"/>
                </a:srgbClr>
              </a:solidFill>
              <a:prstDash val="solid"/>
              <a:round/>
            </a:ln>
            <a:effectLst/>
          </p:spPr>
          <p:txBody>
            <a:bodyPr wrap="square" lIns="45719" tIns="45719" rIns="45719" bIns="45719" numCol="1" anchor="ctr">
              <a:noAutofit/>
            </a:bodyPr>
            <a:lstStyle/>
            <a:p>
              <a:pPr algn="ctr"/>
            </a:p>
          </p:txBody>
        </p:sp>
        <p:sp>
          <p:nvSpPr>
            <p:cNvPr id="23" name="Hexagon 49"/>
            <p:cNvSpPr/>
            <p:nvPr/>
          </p:nvSpPr>
          <p:spPr>
            <a:xfrm rot="1800000">
              <a:off x="3641123" y="2859251"/>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4" name="Hexagon 50"/>
            <p:cNvSpPr/>
            <p:nvPr/>
          </p:nvSpPr>
          <p:spPr>
            <a:xfrm rot="1800000">
              <a:off x="4365023" y="412607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5" name="Hexagon 51"/>
            <p:cNvSpPr/>
            <p:nvPr/>
          </p:nvSpPr>
          <p:spPr>
            <a:xfrm rot="1800000">
              <a:off x="4374549" y="1592426"/>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6" name="Hexagon 52"/>
            <p:cNvSpPr/>
            <p:nvPr/>
          </p:nvSpPr>
          <p:spPr>
            <a:xfrm rot="1800000">
              <a:off x="3622073" y="325602"/>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4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7" name="Hexagon 53"/>
            <p:cNvSpPr/>
            <p:nvPr/>
          </p:nvSpPr>
          <p:spPr>
            <a:xfrm rot="1800000">
              <a:off x="5107972" y="538337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6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8" name="Freeform 54"/>
            <p:cNvSpPr/>
            <p:nvPr/>
          </p:nvSpPr>
          <p:spPr>
            <a:xfrm rot="1800000">
              <a:off x="262554" y="4201528"/>
              <a:ext cx="1261500"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635"/>
                  </a:moveTo>
                  <a:lnTo>
                    <a:pt x="965" y="0"/>
                  </a:lnTo>
                  <a:lnTo>
                    <a:pt x="14815" y="0"/>
                  </a:lnTo>
                  <a:lnTo>
                    <a:pt x="21600" y="10800"/>
                  </a:lnTo>
                  <a:lnTo>
                    <a:pt x="14815" y="21600"/>
                  </a:lnTo>
                  <a:lnTo>
                    <a:pt x="12749" y="21595"/>
                  </a:lnTo>
                  <a:lnTo>
                    <a:pt x="0" y="1635"/>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29" name="Hexagon 55"/>
            <p:cNvSpPr/>
            <p:nvPr/>
          </p:nvSpPr>
          <p:spPr>
            <a:xfrm rot="1800000">
              <a:off x="669323" y="5402429"/>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0" name="Hexagon 56"/>
            <p:cNvSpPr/>
            <p:nvPr/>
          </p:nvSpPr>
          <p:spPr>
            <a:xfrm rot="1800000">
              <a:off x="697899" y="2849727"/>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1" name="Hexagon 57"/>
            <p:cNvSpPr/>
            <p:nvPr/>
          </p:nvSpPr>
          <p:spPr>
            <a:xfrm rot="1800000">
              <a:off x="1421798" y="4126077"/>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2" name="Hexagon 58"/>
            <p:cNvSpPr/>
            <p:nvPr/>
          </p:nvSpPr>
          <p:spPr>
            <a:xfrm rot="1800000">
              <a:off x="2155223" y="5411953"/>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3" name="Hexagon 59"/>
            <p:cNvSpPr/>
            <p:nvPr/>
          </p:nvSpPr>
          <p:spPr>
            <a:xfrm rot="1800000">
              <a:off x="2174274" y="2859251"/>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4" name="Hexagon 94"/>
            <p:cNvSpPr/>
            <p:nvPr/>
          </p:nvSpPr>
          <p:spPr>
            <a:xfrm rot="1800000">
              <a:off x="1440848" y="1563852"/>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5" name="Hexagon 95"/>
            <p:cNvSpPr/>
            <p:nvPr/>
          </p:nvSpPr>
          <p:spPr>
            <a:xfrm rot="1800000">
              <a:off x="7451124" y="4145128"/>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10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6" name="Hexagon 96"/>
            <p:cNvSpPr/>
            <p:nvPr/>
          </p:nvSpPr>
          <p:spPr>
            <a:xfrm rot="1800000">
              <a:off x="8194074" y="5421479"/>
              <a:ext cx="1601401" cy="138823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7" name="Hexagon 97"/>
            <p:cNvSpPr/>
            <p:nvPr/>
          </p:nvSpPr>
          <p:spPr>
            <a:xfrm rot="1800000">
              <a:off x="8194075" y="2868777"/>
              <a:ext cx="1601401"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5345" y="0"/>
                  </a:lnTo>
                  <a:lnTo>
                    <a:pt x="16255" y="0"/>
                  </a:lnTo>
                  <a:lnTo>
                    <a:pt x="21600" y="10800"/>
                  </a:lnTo>
                  <a:lnTo>
                    <a:pt x="16255" y="21600"/>
                  </a:lnTo>
                  <a:lnTo>
                    <a:pt x="5345" y="21600"/>
                  </a:lnTo>
                  <a:close/>
                </a:path>
              </a:pathLst>
            </a:custGeom>
            <a:solidFill>
              <a:srgbClr val="FFFFFF">
                <a:alpha val="7000"/>
              </a:srgbClr>
            </a:solidFill>
            <a:ln w="12700" cap="flat">
              <a:solidFill>
                <a:srgbClr val="FFFFFF">
                  <a:alpha val="8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8" name="Freeform 98"/>
            <p:cNvSpPr/>
            <p:nvPr/>
          </p:nvSpPr>
          <p:spPr>
            <a:xfrm rot="1800000">
              <a:off x="8951479" y="4055628"/>
              <a:ext cx="1243408" cy="138823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0"/>
                  </a:moveTo>
                  <a:lnTo>
                    <a:pt x="6884" y="0"/>
                  </a:lnTo>
                  <a:lnTo>
                    <a:pt x="8235" y="62"/>
                  </a:lnTo>
                  <a:lnTo>
                    <a:pt x="21600" y="20631"/>
                  </a:lnTo>
                  <a:lnTo>
                    <a:pt x="20935" y="21600"/>
                  </a:lnTo>
                  <a:lnTo>
                    <a:pt x="6884" y="21600"/>
                  </a:lnTo>
                  <a:lnTo>
                    <a:pt x="0" y="10800"/>
                  </a:lnTo>
                  <a:close/>
                </a:path>
              </a:pathLst>
            </a:custGeom>
            <a:solidFill>
              <a:srgbClr val="FFFFFF">
                <a:alpha val="400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sp>
          <p:nvSpPr>
            <p:cNvPr id="39" name="Freeform 99"/>
            <p:cNvSpPr/>
            <p:nvPr/>
          </p:nvSpPr>
          <p:spPr>
            <a:xfrm rot="1800000">
              <a:off x="8951729" y="1511523"/>
              <a:ext cx="1241872" cy="1388823"/>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10805"/>
                  </a:moveTo>
                  <a:lnTo>
                    <a:pt x="6892" y="9"/>
                  </a:lnTo>
                  <a:lnTo>
                    <a:pt x="8384" y="0"/>
                  </a:lnTo>
                  <a:lnTo>
                    <a:pt x="21600" y="20590"/>
                  </a:lnTo>
                  <a:lnTo>
                    <a:pt x="20961" y="21600"/>
                  </a:lnTo>
                  <a:lnTo>
                    <a:pt x="6892" y="21600"/>
                  </a:lnTo>
                  <a:lnTo>
                    <a:pt x="0" y="10805"/>
                  </a:lnTo>
                  <a:close/>
                </a:path>
              </a:pathLst>
            </a:custGeom>
            <a:solidFill>
              <a:srgbClr val="FFFFFF">
                <a:alpha val="0"/>
              </a:srgbClr>
            </a:solidFill>
            <a:ln w="12700" cap="flat">
              <a:solidFill>
                <a:srgbClr val="FFFFFF">
                  <a:alpha val="12000"/>
                </a:srgbClr>
              </a:solidFill>
              <a:prstDash val="solid"/>
              <a:round/>
            </a:ln>
            <a:effectLst/>
          </p:spPr>
          <p:txBody>
            <a:bodyPr wrap="square" lIns="45719" tIns="45719" rIns="45719" bIns="45719" numCol="1" anchor="ctr">
              <a:noAutofit/>
            </a:bodyPr>
            <a:lstStyle/>
            <a:p>
              <a:pPr algn="ctr">
                <a:defRPr>
                  <a:solidFill>
                    <a:srgbClr val="FFFFFF"/>
                  </a:solidFill>
                </a:defRPr>
              </a:pPr>
            </a:p>
          </p:txBody>
        </p:sp>
      </p:grpSp>
      <p:sp>
        <p:nvSpPr>
          <p:cNvPr id="41" name="Rectangle 65"/>
          <p:cNvSpPr/>
          <p:nvPr/>
        </p:nvSpPr>
        <p:spPr>
          <a:xfrm>
            <a:off x="457200" y="333486"/>
            <a:ext cx="8229600" cy="6185649"/>
          </a:xfrm>
          <a:prstGeom prst="rect">
            <a:avLst/>
          </a:prstGeom>
          <a:solidFill>
            <a:srgbClr val="FFFFFF"/>
          </a:solidFill>
          <a:ln w="6350">
            <a:solidFill>
              <a:srgbClr val="000000"/>
            </a:solidFill>
          </a:ln>
        </p:spPr>
        <p:txBody>
          <a:bodyPr lIns="45719" rIns="45719" anchor="ctr"/>
          <a:lstStyle/>
          <a:p>
            <a:pPr algn="ctr">
              <a:defRPr>
                <a:solidFill>
                  <a:srgbClr val="FFFFFF"/>
                </a:solidFill>
              </a:defRPr>
            </a:pPr>
          </a:p>
        </p:txBody>
      </p:sp>
      <p:sp>
        <p:nvSpPr>
          <p:cNvPr id="42" name="Rectangle 69"/>
          <p:cNvSpPr/>
          <p:nvPr/>
        </p:nvSpPr>
        <p:spPr>
          <a:xfrm>
            <a:off x="4561242" y="-21511"/>
            <a:ext cx="3679117" cy="699244"/>
          </a:xfrm>
          <a:prstGeom prst="rect">
            <a:avLst/>
          </a:prstGeom>
          <a:solidFill>
            <a:srgbClr val="F5F5F5"/>
          </a:solidFill>
          <a:ln w="15875">
            <a:solidFill>
              <a:srgbClr val="74A510"/>
            </a:solidFill>
          </a:ln>
        </p:spPr>
        <p:txBody>
          <a:bodyPr lIns="45719" rIns="45719" anchor="ctr"/>
          <a:lstStyle/>
          <a:p>
            <a:pPr algn="ctr">
              <a:defRPr>
                <a:solidFill>
                  <a:srgbClr val="FFFFFF"/>
                </a:solidFill>
              </a:defRPr>
            </a:pPr>
          </a:p>
        </p:txBody>
      </p:sp>
      <p:sp>
        <p:nvSpPr>
          <p:cNvPr id="43" name="Rectangle 70"/>
          <p:cNvSpPr/>
          <p:nvPr/>
        </p:nvSpPr>
        <p:spPr>
          <a:xfrm>
            <a:off x="4649096" y="-21511"/>
            <a:ext cx="3505201" cy="623940"/>
          </a:xfrm>
          <a:prstGeom prst="rect">
            <a:avLst/>
          </a:prstGeom>
          <a:solidFill>
            <a:schemeClr val="accent2"/>
          </a:solidFill>
          <a:ln w="12700">
            <a:miter lim="400000"/>
          </a:ln>
        </p:spPr>
        <p:txBody>
          <a:bodyPr lIns="45719" rIns="45719" anchor="ctr"/>
          <a:lstStyle/>
          <a:p>
            <a:pPr algn="ctr">
              <a:defRPr>
                <a:solidFill>
                  <a:srgbClr val="FFFFFF"/>
                </a:solidFill>
              </a:defRPr>
            </a:pPr>
          </a:p>
        </p:txBody>
      </p:sp>
      <p:sp>
        <p:nvSpPr>
          <p:cNvPr id="44" name="Title Text"/>
          <p:cNvSpPr txBox="1"/>
          <p:nvPr>
            <p:ph type="title"/>
          </p:nvPr>
        </p:nvSpPr>
        <p:spPr>
          <a:xfrm>
            <a:off x="457200" y="0"/>
            <a:ext cx="8229600" cy="1417638"/>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45" name="Body Level One…"/>
          <p:cNvSpPr txBox="1"/>
          <p:nvPr>
            <p:ph type="body" idx="1"/>
          </p:nvPr>
        </p:nvSpPr>
        <p:spPr>
          <a:xfrm>
            <a:off x="457200" y="1600200"/>
            <a:ext cx="8229600" cy="52578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6" name="Slide Number"/>
          <p:cNvSpPr txBox="1"/>
          <p:nvPr>
            <p:ph type="sldNum" sz="quarter" idx="2"/>
          </p:nvPr>
        </p:nvSpPr>
        <p:spPr>
          <a:xfrm>
            <a:off x="4649096" y="266083"/>
            <a:ext cx="273060" cy="281941"/>
          </a:xfrm>
          <a:prstGeom prst="rect">
            <a:avLst/>
          </a:prstGeom>
          <a:ln w="12700">
            <a:miter lim="400000"/>
          </a:ln>
        </p:spPr>
        <p:txBody>
          <a:bodyPr wrap="none" lIns="45719" rIns="45719" anchor="ctr">
            <a:spAutoFit/>
          </a:bodyPr>
          <a:lstStyle>
            <a:lvl1pPr>
              <a:defRPr sz="1200">
                <a:solidFill>
                  <a:srgbClr val="FEFEFE"/>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transition xmlns:p14="http://schemas.microsoft.com/office/powerpoint/2010/main" spd="med" advClick="1"/>
  <p:txStyles>
    <p:titleStyle>
      <a:lvl1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chemeClr val="accent1"/>
          </a:solidFill>
          <a:uFillTx/>
          <a:latin typeface="+mn-lt"/>
          <a:ea typeface="+mn-ea"/>
          <a:cs typeface="+mn-cs"/>
          <a:sym typeface="Century Gothic"/>
        </a:defRPr>
      </a:lvl1pPr>
      <a:lvl2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chemeClr val="accent1"/>
          </a:solidFill>
          <a:uFillTx/>
          <a:latin typeface="+mn-lt"/>
          <a:ea typeface="+mn-ea"/>
          <a:cs typeface="+mn-cs"/>
          <a:sym typeface="Century Gothic"/>
        </a:defRPr>
      </a:lvl2pPr>
      <a:lvl3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chemeClr val="accent1"/>
          </a:solidFill>
          <a:uFillTx/>
          <a:latin typeface="+mn-lt"/>
          <a:ea typeface="+mn-ea"/>
          <a:cs typeface="+mn-cs"/>
          <a:sym typeface="Century Gothic"/>
        </a:defRPr>
      </a:lvl3pPr>
      <a:lvl4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chemeClr val="accent1"/>
          </a:solidFill>
          <a:uFillTx/>
          <a:latin typeface="+mn-lt"/>
          <a:ea typeface="+mn-ea"/>
          <a:cs typeface="+mn-cs"/>
          <a:sym typeface="Century Gothic"/>
        </a:defRPr>
      </a:lvl4pPr>
      <a:lvl5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chemeClr val="accent1"/>
          </a:solidFill>
          <a:uFillTx/>
          <a:latin typeface="+mn-lt"/>
          <a:ea typeface="+mn-ea"/>
          <a:cs typeface="+mn-cs"/>
          <a:sym typeface="Century Gothic"/>
        </a:defRPr>
      </a:lvl5pPr>
      <a:lvl6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chemeClr val="accent1"/>
          </a:solidFill>
          <a:uFillTx/>
          <a:latin typeface="+mn-lt"/>
          <a:ea typeface="+mn-ea"/>
          <a:cs typeface="+mn-cs"/>
          <a:sym typeface="Century Gothic"/>
        </a:defRPr>
      </a:lvl6pPr>
      <a:lvl7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chemeClr val="accent1"/>
          </a:solidFill>
          <a:uFillTx/>
          <a:latin typeface="+mn-lt"/>
          <a:ea typeface="+mn-ea"/>
          <a:cs typeface="+mn-cs"/>
          <a:sym typeface="Century Gothic"/>
        </a:defRPr>
      </a:lvl7pPr>
      <a:lvl8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chemeClr val="accent1"/>
          </a:solidFill>
          <a:uFillTx/>
          <a:latin typeface="+mn-lt"/>
          <a:ea typeface="+mn-ea"/>
          <a:cs typeface="+mn-cs"/>
          <a:sym typeface="Century Gothic"/>
        </a:defRPr>
      </a:lvl8pPr>
      <a:lvl9pPr marL="0" marR="0" indent="0" algn="l" defTabSz="914400" rtl="0" latinLnBrk="0">
        <a:lnSpc>
          <a:spcPct val="100000"/>
        </a:lnSpc>
        <a:spcBef>
          <a:spcPts val="0"/>
        </a:spcBef>
        <a:spcAft>
          <a:spcPts val="0"/>
        </a:spcAft>
        <a:buClrTx/>
        <a:buSzTx/>
        <a:buFontTx/>
        <a:buNone/>
        <a:tabLst/>
        <a:defRPr b="0" baseline="0" cap="none" i="0" spc="0" strike="noStrike" sz="4000" u="none">
          <a:ln>
            <a:noFill/>
          </a:ln>
          <a:solidFill>
            <a:schemeClr val="accent1"/>
          </a:solidFill>
          <a:uFillTx/>
          <a:latin typeface="+mn-lt"/>
          <a:ea typeface="+mn-ea"/>
          <a:cs typeface="+mn-cs"/>
          <a:sym typeface="Century Gothic"/>
        </a:defRPr>
      </a:lvl9pPr>
    </p:titleStyle>
    <p:bodyStyle>
      <a:lvl1pPr marL="342900" marR="0" indent="-274320" algn="l" defTabSz="914400" rtl="0" latinLnBrk="0">
        <a:lnSpc>
          <a:spcPct val="100000"/>
        </a:lnSpc>
        <a:spcBef>
          <a:spcPts val="500"/>
        </a:spcBef>
        <a:spcAft>
          <a:spcPts val="0"/>
        </a:spcAft>
        <a:buClr>
          <a:schemeClr val="accent1"/>
        </a:buClr>
        <a:buSzPct val="76000"/>
        <a:buFontTx/>
        <a:buChar char=""/>
        <a:tabLst/>
        <a:defRPr b="0" baseline="0" cap="none" i="0" spc="0" strike="noStrike" sz="2400" u="none">
          <a:ln>
            <a:noFill/>
          </a:ln>
          <a:solidFill>
            <a:srgbClr val="3E3D2D"/>
          </a:solidFill>
          <a:uFillTx/>
          <a:latin typeface="+mn-lt"/>
          <a:ea typeface="+mn-ea"/>
          <a:cs typeface="+mn-cs"/>
          <a:sym typeface="Century Gothic"/>
        </a:defRPr>
      </a:lvl1pPr>
      <a:lvl2pPr marL="665018" marR="0" indent="-299258" algn="l" defTabSz="914400" rtl="0" latinLnBrk="0">
        <a:lnSpc>
          <a:spcPct val="100000"/>
        </a:lnSpc>
        <a:spcBef>
          <a:spcPts val="500"/>
        </a:spcBef>
        <a:spcAft>
          <a:spcPts val="0"/>
        </a:spcAft>
        <a:buClr>
          <a:schemeClr val="accent1"/>
        </a:buClr>
        <a:buSzPct val="76000"/>
        <a:buFontTx/>
        <a:buChar char=""/>
        <a:tabLst/>
        <a:defRPr b="0" baseline="0" cap="none" i="0" spc="0" strike="noStrike" sz="2400" u="none">
          <a:ln>
            <a:noFill/>
          </a:ln>
          <a:solidFill>
            <a:srgbClr val="3E3D2D"/>
          </a:solidFill>
          <a:uFillTx/>
          <a:latin typeface="+mn-lt"/>
          <a:ea typeface="+mn-ea"/>
          <a:cs typeface="+mn-cs"/>
          <a:sym typeface="Century Gothic"/>
        </a:defRPr>
      </a:lvl2pPr>
      <a:lvl3pPr marL="960119" marR="0" indent="-274319" algn="l" defTabSz="914400" rtl="0" latinLnBrk="0">
        <a:lnSpc>
          <a:spcPct val="100000"/>
        </a:lnSpc>
        <a:spcBef>
          <a:spcPts val="500"/>
        </a:spcBef>
        <a:spcAft>
          <a:spcPts val="0"/>
        </a:spcAft>
        <a:buClr>
          <a:schemeClr val="accent1"/>
        </a:buClr>
        <a:buSzPct val="76000"/>
        <a:buFontTx/>
        <a:buChar char=""/>
        <a:tabLst/>
        <a:defRPr b="0" baseline="0" cap="none" i="0" spc="0" strike="noStrike" sz="2400" u="none">
          <a:ln>
            <a:noFill/>
          </a:ln>
          <a:solidFill>
            <a:srgbClr val="3E3D2D"/>
          </a:solidFill>
          <a:uFillTx/>
          <a:latin typeface="+mn-lt"/>
          <a:ea typeface="+mn-ea"/>
          <a:cs typeface="+mn-cs"/>
          <a:sym typeface="Century Gothic"/>
        </a:defRPr>
      </a:lvl3pPr>
      <a:lvl4pPr marL="1200911" marR="0" indent="-304800" algn="l" defTabSz="914400" rtl="0" latinLnBrk="0">
        <a:lnSpc>
          <a:spcPct val="100000"/>
        </a:lnSpc>
        <a:spcBef>
          <a:spcPts val="500"/>
        </a:spcBef>
        <a:spcAft>
          <a:spcPts val="0"/>
        </a:spcAft>
        <a:buClr>
          <a:schemeClr val="accent1"/>
        </a:buClr>
        <a:buSzPct val="76000"/>
        <a:buFontTx/>
        <a:buChar char=""/>
        <a:tabLst/>
        <a:defRPr b="0" baseline="0" cap="none" i="0" spc="0" strike="noStrike" sz="2400" u="none">
          <a:ln>
            <a:noFill/>
          </a:ln>
          <a:solidFill>
            <a:srgbClr val="3E3D2D"/>
          </a:solidFill>
          <a:uFillTx/>
          <a:latin typeface="+mn-lt"/>
          <a:ea typeface="+mn-ea"/>
          <a:cs typeface="+mn-cs"/>
          <a:sym typeface="Century Gothic"/>
        </a:defRPr>
      </a:lvl4pPr>
      <a:lvl5pPr marL="1440180" marR="0" indent="-342900" algn="l" defTabSz="914400" rtl="0" latinLnBrk="0">
        <a:lnSpc>
          <a:spcPct val="100000"/>
        </a:lnSpc>
        <a:spcBef>
          <a:spcPts val="500"/>
        </a:spcBef>
        <a:spcAft>
          <a:spcPts val="0"/>
        </a:spcAft>
        <a:buClr>
          <a:schemeClr val="accent1"/>
        </a:buClr>
        <a:buSzPct val="76000"/>
        <a:buFontTx/>
        <a:buChar char=""/>
        <a:tabLst/>
        <a:defRPr b="0" baseline="0" cap="none" i="0" spc="0" strike="noStrike" sz="2400" u="none">
          <a:ln>
            <a:noFill/>
          </a:ln>
          <a:solidFill>
            <a:srgbClr val="3E3D2D"/>
          </a:solidFill>
          <a:uFillTx/>
          <a:latin typeface="+mn-lt"/>
          <a:ea typeface="+mn-ea"/>
          <a:cs typeface="+mn-cs"/>
          <a:sym typeface="Century Gothic"/>
        </a:defRPr>
      </a:lvl5pPr>
      <a:lvl6pPr marL="1681189" marR="0" indent="-391885" algn="l" defTabSz="914400" rtl="0" latinLnBrk="0">
        <a:lnSpc>
          <a:spcPct val="100000"/>
        </a:lnSpc>
        <a:spcBef>
          <a:spcPts val="500"/>
        </a:spcBef>
        <a:spcAft>
          <a:spcPts val="0"/>
        </a:spcAft>
        <a:buClr>
          <a:schemeClr val="accent1"/>
        </a:buClr>
        <a:buSzPct val="76000"/>
        <a:buFontTx/>
        <a:buChar char=""/>
        <a:tabLst/>
        <a:defRPr b="0" baseline="0" cap="none" i="0" spc="0" strike="noStrike" sz="2400" u="none">
          <a:ln>
            <a:noFill/>
          </a:ln>
          <a:solidFill>
            <a:srgbClr val="3E3D2D"/>
          </a:solidFill>
          <a:uFillTx/>
          <a:latin typeface="+mn-lt"/>
          <a:ea typeface="+mn-ea"/>
          <a:cs typeface="+mn-cs"/>
          <a:sym typeface="Century Gothic"/>
        </a:defRPr>
      </a:lvl6pPr>
      <a:lvl7pPr marL="1882357" marR="0" indent="-391885" algn="l" defTabSz="914400" rtl="0" latinLnBrk="0">
        <a:lnSpc>
          <a:spcPct val="100000"/>
        </a:lnSpc>
        <a:spcBef>
          <a:spcPts val="500"/>
        </a:spcBef>
        <a:spcAft>
          <a:spcPts val="0"/>
        </a:spcAft>
        <a:buClr>
          <a:schemeClr val="accent1"/>
        </a:buClr>
        <a:buSzPct val="76000"/>
        <a:buFontTx/>
        <a:buChar char=""/>
        <a:tabLst/>
        <a:defRPr b="0" baseline="0" cap="none" i="0" spc="0" strike="noStrike" sz="2400" u="none">
          <a:ln>
            <a:noFill/>
          </a:ln>
          <a:solidFill>
            <a:srgbClr val="3E3D2D"/>
          </a:solidFill>
          <a:uFillTx/>
          <a:latin typeface="+mn-lt"/>
          <a:ea typeface="+mn-ea"/>
          <a:cs typeface="+mn-cs"/>
          <a:sym typeface="Century Gothic"/>
        </a:defRPr>
      </a:lvl7pPr>
      <a:lvl8pPr marL="2083525" marR="0" indent="-391885" algn="l" defTabSz="914400" rtl="0" latinLnBrk="0">
        <a:lnSpc>
          <a:spcPct val="100000"/>
        </a:lnSpc>
        <a:spcBef>
          <a:spcPts val="500"/>
        </a:spcBef>
        <a:spcAft>
          <a:spcPts val="0"/>
        </a:spcAft>
        <a:buClr>
          <a:schemeClr val="accent1"/>
        </a:buClr>
        <a:buSzPct val="76000"/>
        <a:buFontTx/>
        <a:buChar char=""/>
        <a:tabLst/>
        <a:defRPr b="0" baseline="0" cap="none" i="0" spc="0" strike="noStrike" sz="2400" u="none">
          <a:ln>
            <a:noFill/>
          </a:ln>
          <a:solidFill>
            <a:srgbClr val="3E3D2D"/>
          </a:solidFill>
          <a:uFillTx/>
          <a:latin typeface="+mn-lt"/>
          <a:ea typeface="+mn-ea"/>
          <a:cs typeface="+mn-cs"/>
          <a:sym typeface="Century Gothic"/>
        </a:defRPr>
      </a:lvl8pPr>
      <a:lvl9pPr marL="2284693" marR="0" indent="-391885" algn="l" defTabSz="914400" rtl="0" latinLnBrk="0">
        <a:lnSpc>
          <a:spcPct val="100000"/>
        </a:lnSpc>
        <a:spcBef>
          <a:spcPts val="500"/>
        </a:spcBef>
        <a:spcAft>
          <a:spcPts val="0"/>
        </a:spcAft>
        <a:buClr>
          <a:schemeClr val="accent1"/>
        </a:buClr>
        <a:buSzPct val="76000"/>
        <a:buFontTx/>
        <a:buChar char=""/>
        <a:tabLst/>
        <a:defRPr b="0" baseline="0" cap="none" i="0" spc="0" strike="noStrike" sz="2400" u="none">
          <a:ln>
            <a:noFill/>
          </a:ln>
          <a:solidFill>
            <a:srgbClr val="3E3D2D"/>
          </a:solidFill>
          <a:uFillTx/>
          <a:latin typeface="+mn-lt"/>
          <a:ea typeface="+mn-ea"/>
          <a:cs typeface="+mn-cs"/>
          <a:sym typeface="Century Gothic"/>
        </a:defRPr>
      </a:lvl9pPr>
    </p:bodyStyle>
    <p:otherStyle>
      <a:lvl1pPr marL="0" marR="0" indent="0" algn="l"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entury Gothic"/>
        </a:defRPr>
      </a:lvl1pPr>
      <a:lvl2pPr marL="0" marR="0" indent="457200" algn="l"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entury Gothic"/>
        </a:defRPr>
      </a:lvl2pPr>
      <a:lvl3pPr marL="0" marR="0" indent="914400" algn="l"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entury Gothic"/>
        </a:defRPr>
      </a:lvl3pPr>
      <a:lvl4pPr marL="0" marR="0" indent="1371600" algn="l"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entury Gothic"/>
        </a:defRPr>
      </a:lvl4pPr>
      <a:lvl5pPr marL="0" marR="0" indent="1828800" algn="l"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entury Gothic"/>
        </a:defRPr>
      </a:lvl5pPr>
      <a:lvl6pPr marL="0" marR="0" indent="2286000" algn="l"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entury Gothic"/>
        </a:defRPr>
      </a:lvl6pPr>
      <a:lvl7pPr marL="0" marR="0" indent="2743200" algn="l"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entury Gothic"/>
        </a:defRPr>
      </a:lvl7pPr>
      <a:lvl8pPr marL="0" marR="0" indent="3200400" algn="l"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entury Gothic"/>
        </a:defRPr>
      </a:lvl8pPr>
      <a:lvl9pPr marL="0" marR="0" indent="3657600" algn="l" defTabSz="457200" rtl="0" latinLnBrk="0">
        <a:lnSpc>
          <a:spcPct val="100000"/>
        </a:lnSpc>
        <a:spcBef>
          <a:spcPts val="0"/>
        </a:spcBef>
        <a:spcAft>
          <a:spcPts val="0"/>
        </a:spcAft>
        <a:buClrTx/>
        <a:buSzTx/>
        <a:buFontTx/>
        <a:buNone/>
        <a:tabLst/>
        <a:defRPr b="0" baseline="0" cap="none" i="0" spc="0" strike="noStrike" sz="1200" u="none">
          <a:ln>
            <a:noFill/>
          </a:ln>
          <a:solidFill>
            <a:schemeClr val="tx1"/>
          </a:solidFill>
          <a:uFillTx/>
          <a:latin typeface="+mn-lt"/>
          <a:ea typeface="+mn-ea"/>
          <a:cs typeface="+mn-cs"/>
          <a:sym typeface="Century Gothic"/>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png"/></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png"/></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png"/></Relationships>

</file>

<file path=ppt/slides/_rels/slide2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6.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s>

</file>

<file path=ppt/slides/_rels/slide3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png"/></Relationships>

</file>

<file path=ppt/slides/_rels/slide4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17.png"/></Relationships>

</file>

<file path=ppt/slides/_rels/slide4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44.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s>

</file>

<file path=ppt/slides/_rels/slide53.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s>

</file>

<file path=ppt/slides/_rels/slide54.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3" name="Title 1"/>
          <p:cNvSpPr txBox="1"/>
          <p:nvPr>
            <p:ph type="ctrTitle"/>
          </p:nvPr>
        </p:nvSpPr>
        <p:spPr>
          <a:xfrm>
            <a:off x="4733364" y="2708475"/>
            <a:ext cx="3313357" cy="1702161"/>
          </a:xfrm>
          <a:prstGeom prst="rect">
            <a:avLst/>
          </a:prstGeom>
        </p:spPr>
        <p:txBody>
          <a:bodyPr/>
          <a:lstStyle/>
          <a:p>
            <a:pPr/>
            <a:r>
              <a:t>Community Dynamics</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2" name="Title 1"/>
          <p:cNvSpPr txBox="1"/>
          <p:nvPr>
            <p:ph type="title"/>
          </p:nvPr>
        </p:nvSpPr>
        <p:spPr>
          <a:xfrm>
            <a:off x="1043489" y="1027664"/>
            <a:ext cx="7024746" cy="1143001"/>
          </a:xfrm>
          <a:prstGeom prst="rect">
            <a:avLst/>
          </a:prstGeom>
        </p:spPr>
        <p:txBody>
          <a:bodyPr/>
          <a:lstStyle/>
          <a:p>
            <a:pPr/>
            <a:r>
              <a:t>Succession in Yellowstone</a:t>
            </a:r>
          </a:p>
        </p:txBody>
      </p:sp>
      <p:pic>
        <p:nvPicPr>
          <p:cNvPr id="313" name="Picture 3" descr="Picture 3"/>
          <p:cNvPicPr>
            <a:picLocks noChangeAspect="1"/>
          </p:cNvPicPr>
          <p:nvPr/>
        </p:nvPicPr>
        <p:blipFill>
          <a:blip r:embed="rId2">
            <a:extLst/>
          </a:blip>
          <a:stretch>
            <a:fillRect/>
          </a:stretch>
        </p:blipFill>
        <p:spPr>
          <a:xfrm>
            <a:off x="2539877" y="2170664"/>
            <a:ext cx="4242253" cy="4379839"/>
          </a:xfrm>
          <a:prstGeom prst="rect">
            <a:avLst/>
          </a:prstGeom>
          <a:ln w="12700">
            <a:miter lim="400000"/>
          </a:ln>
        </p:spPr>
      </p:pic>
      <p:sp>
        <p:nvSpPr>
          <p:cNvPr id="314" name="TextBox 4"/>
          <p:cNvSpPr txBox="1"/>
          <p:nvPr/>
        </p:nvSpPr>
        <p:spPr>
          <a:xfrm>
            <a:off x="7045296" y="6032048"/>
            <a:ext cx="610901"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1992</a:t>
            </a:r>
          </a:p>
        </p:txBody>
      </p:sp>
    </p:spTree>
  </p:cSld>
  <p:clrMapOvr>
    <a:masterClrMapping/>
  </p:clrMapOvr>
  <p:transition xmlns:p14="http://schemas.microsoft.com/office/powerpoint/2010/main" spd="med" advClick="1"/>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16" name="Title 1"/>
          <p:cNvSpPr txBox="1"/>
          <p:nvPr>
            <p:ph type="title"/>
          </p:nvPr>
        </p:nvSpPr>
        <p:spPr>
          <a:xfrm>
            <a:off x="1043489" y="1027664"/>
            <a:ext cx="7024746" cy="1143001"/>
          </a:xfrm>
          <a:prstGeom prst="rect">
            <a:avLst/>
          </a:prstGeom>
        </p:spPr>
        <p:txBody>
          <a:bodyPr/>
          <a:lstStyle/>
          <a:p>
            <a:pPr/>
            <a:r>
              <a:t>Succession in Yellowstone</a:t>
            </a:r>
          </a:p>
        </p:txBody>
      </p:sp>
      <p:pic>
        <p:nvPicPr>
          <p:cNvPr id="317" name="Picture 3" descr="Picture 3"/>
          <p:cNvPicPr>
            <a:picLocks noChangeAspect="1"/>
          </p:cNvPicPr>
          <p:nvPr/>
        </p:nvPicPr>
        <p:blipFill>
          <a:blip r:embed="rId2">
            <a:extLst/>
          </a:blip>
          <a:stretch>
            <a:fillRect/>
          </a:stretch>
        </p:blipFill>
        <p:spPr>
          <a:xfrm>
            <a:off x="2557276" y="2258474"/>
            <a:ext cx="4140352" cy="4274634"/>
          </a:xfrm>
          <a:prstGeom prst="rect">
            <a:avLst/>
          </a:prstGeom>
          <a:ln w="12700">
            <a:miter lim="400000"/>
          </a:ln>
        </p:spPr>
      </p:pic>
      <p:sp>
        <p:nvSpPr>
          <p:cNvPr id="318" name="TextBox 4"/>
          <p:cNvSpPr txBox="1"/>
          <p:nvPr/>
        </p:nvSpPr>
        <p:spPr>
          <a:xfrm>
            <a:off x="6923520" y="6094948"/>
            <a:ext cx="610901"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1997</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0" name="Title 1"/>
          <p:cNvSpPr txBox="1"/>
          <p:nvPr>
            <p:ph type="title"/>
          </p:nvPr>
        </p:nvSpPr>
        <p:spPr>
          <a:xfrm>
            <a:off x="1043490" y="1027664"/>
            <a:ext cx="3714049" cy="1143001"/>
          </a:xfrm>
          <a:prstGeom prst="rect">
            <a:avLst/>
          </a:prstGeom>
        </p:spPr>
        <p:txBody>
          <a:bodyPr/>
          <a:lstStyle>
            <a:lvl1pPr defTabSz="859536">
              <a:defRPr sz="3384"/>
            </a:lvl1pPr>
          </a:lstStyle>
          <a:p>
            <a:pPr/>
            <a:r>
              <a:t>Succession in Yellowstone</a:t>
            </a:r>
          </a:p>
        </p:txBody>
      </p:sp>
      <p:sp>
        <p:nvSpPr>
          <p:cNvPr id="321" name="Content Placeholder 2"/>
          <p:cNvSpPr txBox="1"/>
          <p:nvPr>
            <p:ph type="body" sz="half" idx="1"/>
          </p:nvPr>
        </p:nvSpPr>
        <p:spPr>
          <a:xfrm>
            <a:off x="1043492" y="2323651"/>
            <a:ext cx="3714047" cy="3973359"/>
          </a:xfrm>
          <a:prstGeom prst="rect">
            <a:avLst/>
          </a:prstGeom>
        </p:spPr>
        <p:txBody>
          <a:bodyPr/>
          <a:lstStyle/>
          <a:p>
            <a:pPr>
              <a:lnSpc>
                <a:spcPct val="90000"/>
              </a:lnSpc>
              <a:spcBef>
                <a:spcPts val="400"/>
              </a:spcBef>
              <a:defRPr sz="2000"/>
            </a:pPr>
            <a:r>
              <a:t>Lodgepole pines require fire to reproduce.</a:t>
            </a:r>
          </a:p>
          <a:p>
            <a:pPr lvl="1" marL="640080" indent="-274320">
              <a:lnSpc>
                <a:spcPct val="90000"/>
              </a:lnSpc>
              <a:spcBef>
                <a:spcPts val="400"/>
              </a:spcBef>
              <a:defRPr sz="1800"/>
            </a:pPr>
            <a:r>
              <a:t>Cones don’t open to release seeds until exposed to a fire.</a:t>
            </a:r>
          </a:p>
          <a:p>
            <a:pPr lvl="1" marL="640080" indent="-274320">
              <a:lnSpc>
                <a:spcPct val="90000"/>
              </a:lnSpc>
              <a:spcBef>
                <a:spcPts val="400"/>
              </a:spcBef>
              <a:defRPr sz="1800"/>
            </a:pPr>
            <a:r>
              <a:t>Burned areas soon have lodgepole seedlings sprouting.</a:t>
            </a:r>
          </a:p>
          <a:p>
            <a:pPr lvl="1" marL="640080" indent="-274320">
              <a:lnSpc>
                <a:spcPct val="90000"/>
              </a:lnSpc>
              <a:spcBef>
                <a:spcPts val="400"/>
              </a:spcBef>
              <a:defRPr sz="1800"/>
            </a:pPr>
            <a:r>
              <a:t>Annuals common early on, shrubs &amp; trees take longer to grow, but eventually the pines are dominant once more.</a:t>
            </a:r>
          </a:p>
        </p:txBody>
      </p:sp>
      <p:pic>
        <p:nvPicPr>
          <p:cNvPr id="322" name="Picture 3" descr="Picture 3"/>
          <p:cNvPicPr>
            <a:picLocks noChangeAspect="1"/>
          </p:cNvPicPr>
          <p:nvPr/>
        </p:nvPicPr>
        <p:blipFill>
          <a:blip r:embed="rId2">
            <a:extLst/>
          </a:blip>
          <a:stretch>
            <a:fillRect/>
          </a:stretch>
        </p:blipFill>
        <p:spPr>
          <a:xfrm>
            <a:off x="4757539" y="817568"/>
            <a:ext cx="3850374" cy="5605556"/>
          </a:xfrm>
          <a:prstGeom prst="rect">
            <a:avLst/>
          </a:prstGeom>
          <a:ln w="12700">
            <a:miter lim="400000"/>
          </a:ln>
        </p:spPr>
      </p:pic>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4" name="Title 1"/>
          <p:cNvSpPr txBox="1"/>
          <p:nvPr>
            <p:ph type="title"/>
          </p:nvPr>
        </p:nvSpPr>
        <p:spPr>
          <a:xfrm>
            <a:off x="1043489" y="1027664"/>
            <a:ext cx="7024746" cy="1143001"/>
          </a:xfrm>
          <a:prstGeom prst="rect">
            <a:avLst/>
          </a:prstGeom>
        </p:spPr>
        <p:txBody>
          <a:bodyPr/>
          <a:lstStyle>
            <a:lvl1pPr>
              <a:defRPr sz="3600"/>
            </a:lvl1pPr>
          </a:lstStyle>
          <a:p>
            <a:pPr/>
            <a:r>
              <a:t>Processes Driving Succession</a:t>
            </a:r>
          </a:p>
        </p:txBody>
      </p:sp>
      <p:sp>
        <p:nvSpPr>
          <p:cNvPr id="325" name="Content Placeholder 2"/>
          <p:cNvSpPr txBox="1"/>
          <p:nvPr>
            <p:ph type="body" sz="half" idx="1"/>
          </p:nvPr>
        </p:nvSpPr>
        <p:spPr>
          <a:xfrm>
            <a:off x="1043491" y="2323652"/>
            <a:ext cx="6777319" cy="3508977"/>
          </a:xfrm>
          <a:prstGeom prst="rect">
            <a:avLst/>
          </a:prstGeom>
        </p:spPr>
        <p:txBody>
          <a:bodyPr/>
          <a:lstStyle/>
          <a:p>
            <a:pPr>
              <a:defRPr b="1">
                <a:solidFill>
                  <a:schemeClr val="accent3"/>
                </a:solidFill>
              </a:defRPr>
            </a:pPr>
            <a:r>
              <a:t>Self-thinning </a:t>
            </a:r>
            <a:r>
              <a:rPr b="0">
                <a:solidFill>
                  <a:srgbClr val="3E3D2D"/>
                </a:solidFill>
              </a:rPr>
              <a:t>– lots of seedling lodgepole pines begin growing, naturally thin out as the trees grow.</a:t>
            </a:r>
          </a:p>
        </p:txBody>
      </p:sp>
      <p:pic>
        <p:nvPicPr>
          <p:cNvPr id="326" name="Picture 3" descr="Picture 3"/>
          <p:cNvPicPr>
            <a:picLocks noChangeAspect="1"/>
          </p:cNvPicPr>
          <p:nvPr/>
        </p:nvPicPr>
        <p:blipFill>
          <a:blip r:embed="rId2">
            <a:extLst/>
          </a:blip>
          <a:stretch>
            <a:fillRect/>
          </a:stretch>
        </p:blipFill>
        <p:spPr>
          <a:xfrm>
            <a:off x="1600200" y="3806295"/>
            <a:ext cx="5943600" cy="2794001"/>
          </a:xfrm>
          <a:prstGeom prst="rect">
            <a:avLst/>
          </a:prstGeom>
          <a:ln w="12700">
            <a:miter lim="400000"/>
          </a:ln>
        </p:spPr>
      </p:pic>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28" name="Title 1"/>
          <p:cNvSpPr txBox="1"/>
          <p:nvPr>
            <p:ph type="title"/>
          </p:nvPr>
        </p:nvSpPr>
        <p:spPr>
          <a:xfrm>
            <a:off x="1043489" y="1027664"/>
            <a:ext cx="7024746" cy="1143001"/>
          </a:xfrm>
          <a:prstGeom prst="rect">
            <a:avLst/>
          </a:prstGeom>
        </p:spPr>
        <p:txBody>
          <a:bodyPr/>
          <a:lstStyle>
            <a:lvl1pPr>
              <a:defRPr sz="3600"/>
            </a:lvl1pPr>
          </a:lstStyle>
          <a:p>
            <a:pPr/>
            <a:r>
              <a:t>Processes Driving Succession</a:t>
            </a:r>
          </a:p>
        </p:txBody>
      </p:sp>
      <p:sp>
        <p:nvSpPr>
          <p:cNvPr id="329" name="Content Placeholder 2"/>
          <p:cNvSpPr txBox="1"/>
          <p:nvPr>
            <p:ph type="body" sz="half" idx="1"/>
          </p:nvPr>
        </p:nvSpPr>
        <p:spPr>
          <a:xfrm>
            <a:off x="1043492" y="2323652"/>
            <a:ext cx="7024742" cy="3508977"/>
          </a:xfrm>
          <a:prstGeom prst="rect">
            <a:avLst/>
          </a:prstGeom>
        </p:spPr>
        <p:txBody>
          <a:bodyPr/>
          <a:lstStyle/>
          <a:p>
            <a:pPr>
              <a:lnSpc>
                <a:spcPct val="90000"/>
              </a:lnSpc>
            </a:pPr>
            <a:r>
              <a:t>Life history trade-offs</a:t>
            </a:r>
          </a:p>
          <a:p>
            <a:pPr>
              <a:lnSpc>
                <a:spcPct val="90000"/>
              </a:lnSpc>
              <a:defRPr b="1">
                <a:solidFill>
                  <a:schemeClr val="accent3"/>
                </a:solidFill>
              </a:defRPr>
            </a:pPr>
            <a:r>
              <a:t>Early succession traits</a:t>
            </a:r>
          </a:p>
          <a:p>
            <a:pPr lvl="1" marL="640080" indent="-274320">
              <a:lnSpc>
                <a:spcPct val="90000"/>
              </a:lnSpc>
              <a:defRPr sz="2200"/>
            </a:pPr>
            <a:r>
              <a:t>Roots or seeds that survive or even require fire.</a:t>
            </a:r>
          </a:p>
          <a:p>
            <a:pPr lvl="1" marL="640080" indent="-274320">
              <a:lnSpc>
                <a:spcPct val="90000"/>
              </a:lnSpc>
              <a:defRPr sz="2200"/>
            </a:pPr>
            <a:r>
              <a:t>Light seeds float on the wind into burned area.</a:t>
            </a:r>
          </a:p>
          <a:p>
            <a:pPr>
              <a:lnSpc>
                <a:spcPct val="90000"/>
              </a:lnSpc>
              <a:defRPr b="1">
                <a:solidFill>
                  <a:schemeClr val="accent3"/>
                </a:solidFill>
              </a:defRPr>
            </a:pPr>
            <a:r>
              <a:t>Late succession traits</a:t>
            </a:r>
          </a:p>
          <a:p>
            <a:pPr lvl="1" marL="640080" indent="-274320">
              <a:lnSpc>
                <a:spcPct val="90000"/>
              </a:lnSpc>
              <a:defRPr sz="2200"/>
            </a:pPr>
            <a:r>
              <a:t>Slow growers</a:t>
            </a:r>
          </a:p>
          <a:p>
            <a:pPr lvl="1" marL="640080" indent="-274320">
              <a:lnSpc>
                <a:spcPct val="90000"/>
              </a:lnSpc>
              <a:defRPr sz="2200"/>
            </a:pPr>
            <a:r>
              <a:t>May require conditions created by early successional species.</a:t>
            </a:r>
          </a:p>
        </p:txBody>
      </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1" name="Title 1"/>
          <p:cNvSpPr txBox="1"/>
          <p:nvPr>
            <p:ph type="title"/>
          </p:nvPr>
        </p:nvSpPr>
        <p:spPr>
          <a:xfrm>
            <a:off x="1043489" y="1027664"/>
            <a:ext cx="7024746" cy="1143001"/>
          </a:xfrm>
          <a:prstGeom prst="rect">
            <a:avLst/>
          </a:prstGeom>
        </p:spPr>
        <p:txBody>
          <a:bodyPr/>
          <a:lstStyle/>
          <a:p>
            <a:pPr/>
            <a:r>
              <a:t>Life History Traits</a:t>
            </a:r>
          </a:p>
        </p:txBody>
      </p:sp>
      <p:sp>
        <p:nvSpPr>
          <p:cNvPr id="332" name="Content Placeholder 2"/>
          <p:cNvSpPr txBox="1"/>
          <p:nvPr>
            <p:ph type="body" sz="half" idx="1"/>
          </p:nvPr>
        </p:nvSpPr>
        <p:spPr>
          <a:xfrm>
            <a:off x="1043491" y="2323652"/>
            <a:ext cx="6777319" cy="3508977"/>
          </a:xfrm>
          <a:prstGeom prst="rect">
            <a:avLst/>
          </a:prstGeom>
        </p:spPr>
        <p:txBody>
          <a:bodyPr/>
          <a:lstStyle/>
          <a:p>
            <a:pPr/>
            <a:r>
              <a:t>The differences in physiology and behavior that make each species well suited to grow in particular environments are called the </a:t>
            </a:r>
            <a:r>
              <a:rPr b="1">
                <a:solidFill>
                  <a:schemeClr val="accent3"/>
                </a:solidFill>
              </a:rPr>
              <a:t>life history traits</a:t>
            </a:r>
            <a:r>
              <a:t> of the species. </a:t>
            </a:r>
          </a:p>
        </p:txBody>
      </p:sp>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4" name="Title 1"/>
          <p:cNvSpPr txBox="1"/>
          <p:nvPr>
            <p:ph type="title"/>
          </p:nvPr>
        </p:nvSpPr>
        <p:spPr>
          <a:xfrm>
            <a:off x="1043489" y="1027664"/>
            <a:ext cx="7024746" cy="1143001"/>
          </a:xfrm>
          <a:prstGeom prst="rect">
            <a:avLst/>
          </a:prstGeom>
        </p:spPr>
        <p:txBody>
          <a:bodyPr/>
          <a:lstStyle/>
          <a:p>
            <a:pPr/>
            <a:r>
              <a:t>Life History Traits</a:t>
            </a:r>
          </a:p>
        </p:txBody>
      </p:sp>
      <p:sp>
        <p:nvSpPr>
          <p:cNvPr id="335" name="Content Placeholder 2"/>
          <p:cNvSpPr txBox="1"/>
          <p:nvPr>
            <p:ph type="body" sz="half" idx="1"/>
          </p:nvPr>
        </p:nvSpPr>
        <p:spPr>
          <a:xfrm>
            <a:off x="1043491" y="2323652"/>
            <a:ext cx="6777319" cy="3508977"/>
          </a:xfrm>
          <a:prstGeom prst="rect">
            <a:avLst/>
          </a:prstGeom>
        </p:spPr>
        <p:txBody>
          <a:bodyPr/>
          <a:lstStyle/>
          <a:p>
            <a:pPr/>
            <a:r>
              <a:t>There are often </a:t>
            </a:r>
            <a:r>
              <a:rPr b="1">
                <a:solidFill>
                  <a:schemeClr val="accent3"/>
                </a:solidFill>
              </a:rPr>
              <a:t>trade-offs</a:t>
            </a:r>
            <a:r>
              <a:t> involved with life history traits. For instance, it may not be possible to have a physiology that allows rapid growth in both low and high-light environments. </a:t>
            </a:r>
          </a:p>
        </p:txBody>
      </p:sp>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7" name="Title 1"/>
          <p:cNvSpPr txBox="1"/>
          <p:nvPr>
            <p:ph type="title"/>
          </p:nvPr>
        </p:nvSpPr>
        <p:spPr>
          <a:xfrm>
            <a:off x="1043489" y="1027664"/>
            <a:ext cx="3364016" cy="1143001"/>
          </a:xfrm>
          <a:prstGeom prst="rect">
            <a:avLst/>
          </a:prstGeom>
        </p:spPr>
        <p:txBody>
          <a:bodyPr/>
          <a:lstStyle>
            <a:lvl1pPr defTabSz="859536">
              <a:defRPr sz="3384"/>
            </a:lvl1pPr>
          </a:lstStyle>
          <a:p>
            <a:pPr/>
            <a:r>
              <a:t>Life History Traits</a:t>
            </a:r>
          </a:p>
        </p:txBody>
      </p:sp>
      <p:sp>
        <p:nvSpPr>
          <p:cNvPr id="338" name="Content Placeholder 4"/>
          <p:cNvSpPr txBox="1"/>
          <p:nvPr>
            <p:ph type="body" sz="quarter" idx="1"/>
          </p:nvPr>
        </p:nvSpPr>
        <p:spPr>
          <a:xfrm>
            <a:off x="1043492" y="2323652"/>
            <a:ext cx="3364013" cy="3508977"/>
          </a:xfrm>
          <a:prstGeom prst="rect">
            <a:avLst/>
          </a:prstGeom>
        </p:spPr>
        <p:txBody>
          <a:bodyPr/>
          <a:lstStyle/>
          <a:p>
            <a:pPr/>
            <a:r>
              <a:t>Species that do well in early succession often have different life history traits than those that appear in late succession.</a:t>
            </a:r>
          </a:p>
        </p:txBody>
      </p:sp>
      <p:pic>
        <p:nvPicPr>
          <p:cNvPr id="339" name="Picture 3" descr="Picture 3"/>
          <p:cNvPicPr>
            <a:picLocks noChangeAspect="1"/>
          </p:cNvPicPr>
          <p:nvPr/>
        </p:nvPicPr>
        <p:blipFill>
          <a:blip r:embed="rId2">
            <a:extLst/>
          </a:blip>
          <a:stretch>
            <a:fillRect/>
          </a:stretch>
        </p:blipFill>
        <p:spPr>
          <a:xfrm>
            <a:off x="4407505" y="608826"/>
            <a:ext cx="4258863" cy="5827345"/>
          </a:xfrm>
          <a:prstGeom prst="rect">
            <a:avLst/>
          </a:prstGeom>
          <a:ln w="12700">
            <a:miter lim="400000"/>
          </a:ln>
        </p:spPr>
      </p:pic>
    </p:spTree>
  </p:cSld>
  <p:clrMapOvr>
    <a:masterClrMapping/>
  </p:clrMapOvr>
  <p:transition xmlns:p14="http://schemas.microsoft.com/office/powerpoint/2010/main" spd="med" advClick="1"/>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1" name="Title 1"/>
          <p:cNvSpPr txBox="1"/>
          <p:nvPr>
            <p:ph type="title"/>
          </p:nvPr>
        </p:nvSpPr>
        <p:spPr>
          <a:xfrm>
            <a:off x="1043489" y="1027664"/>
            <a:ext cx="7024746" cy="1143001"/>
          </a:xfrm>
          <a:prstGeom prst="rect">
            <a:avLst/>
          </a:prstGeom>
        </p:spPr>
        <p:txBody>
          <a:bodyPr/>
          <a:lstStyle/>
          <a:p>
            <a:pPr/>
            <a:r>
              <a:t>Types of Succession</a:t>
            </a:r>
          </a:p>
        </p:txBody>
      </p:sp>
      <p:sp>
        <p:nvSpPr>
          <p:cNvPr id="342" name="Content Placeholder 2"/>
          <p:cNvSpPr txBox="1"/>
          <p:nvPr>
            <p:ph type="body" sz="half" idx="1"/>
          </p:nvPr>
        </p:nvSpPr>
        <p:spPr>
          <a:xfrm>
            <a:off x="1043491" y="2323652"/>
            <a:ext cx="6777319" cy="3508977"/>
          </a:xfrm>
          <a:prstGeom prst="rect">
            <a:avLst/>
          </a:prstGeom>
        </p:spPr>
        <p:txBody>
          <a:bodyPr/>
          <a:lstStyle/>
          <a:p>
            <a:pPr>
              <a:defRPr b="1">
                <a:solidFill>
                  <a:schemeClr val="accent3"/>
                </a:solidFill>
              </a:defRPr>
            </a:pPr>
            <a:r>
              <a:t>Primary succession </a:t>
            </a:r>
            <a:r>
              <a:rPr b="0">
                <a:solidFill>
                  <a:srgbClr val="3E3D2D"/>
                </a:solidFill>
              </a:rPr>
              <a:t>– Starting from bare rock.</a:t>
            </a:r>
            <a:endParaRPr b="0">
              <a:solidFill>
                <a:srgbClr val="3E3D2D"/>
              </a:solidFill>
            </a:endParaRPr>
          </a:p>
          <a:p>
            <a:pPr lvl="1" marL="640080" indent="-274320">
              <a:defRPr sz="2200"/>
            </a:pPr>
            <a:r>
              <a:t>After volcano erupts</a:t>
            </a:r>
          </a:p>
          <a:p>
            <a:pPr lvl="1" marL="640080" indent="-274320">
              <a:defRPr sz="2200"/>
            </a:pPr>
            <a:r>
              <a:t>After a glacier recedes</a:t>
            </a:r>
          </a:p>
          <a:p>
            <a:pPr>
              <a:defRPr b="1">
                <a:solidFill>
                  <a:schemeClr val="accent3"/>
                </a:solidFill>
              </a:defRPr>
            </a:pPr>
            <a:r>
              <a:t>Secondary succession </a:t>
            </a:r>
            <a:r>
              <a:rPr b="0">
                <a:solidFill>
                  <a:srgbClr val="3E3D2D"/>
                </a:solidFill>
              </a:rPr>
              <a:t>– Growth has been removed, but soil &amp; seed bank is intact.</a:t>
            </a:r>
            <a:endParaRPr b="0">
              <a:solidFill>
                <a:srgbClr val="3E3D2D"/>
              </a:solidFill>
            </a:endParaRPr>
          </a:p>
          <a:p>
            <a:pPr lvl="1" marL="640080" indent="-274320">
              <a:defRPr sz="2200"/>
            </a:pPr>
            <a:r>
              <a:t>Abandoned agricultural field</a:t>
            </a:r>
          </a:p>
          <a:p>
            <a:pPr lvl="1" marL="640080" indent="-274320">
              <a:defRPr sz="2200"/>
            </a:pPr>
            <a:r>
              <a:t>Fires</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4" name="Title 1"/>
          <p:cNvSpPr txBox="1"/>
          <p:nvPr>
            <p:ph type="title"/>
          </p:nvPr>
        </p:nvSpPr>
        <p:spPr>
          <a:xfrm>
            <a:off x="1043489" y="1027664"/>
            <a:ext cx="7024746" cy="1143001"/>
          </a:xfrm>
          <a:prstGeom prst="rect">
            <a:avLst/>
          </a:prstGeom>
        </p:spPr>
        <p:txBody>
          <a:bodyPr/>
          <a:lstStyle>
            <a:lvl1pPr>
              <a:defRPr sz="3600"/>
            </a:lvl1pPr>
          </a:lstStyle>
          <a:p>
            <a:pPr/>
            <a:r>
              <a:t>Three Models for Succession</a:t>
            </a:r>
          </a:p>
        </p:txBody>
      </p:sp>
      <p:sp>
        <p:nvSpPr>
          <p:cNvPr id="345" name="Content Placeholder 2"/>
          <p:cNvSpPr txBox="1"/>
          <p:nvPr>
            <p:ph type="body" sz="half" idx="1"/>
          </p:nvPr>
        </p:nvSpPr>
        <p:spPr>
          <a:xfrm>
            <a:off x="1043491" y="2323652"/>
            <a:ext cx="6777319" cy="3508977"/>
          </a:xfrm>
          <a:prstGeom prst="rect">
            <a:avLst/>
          </a:prstGeom>
        </p:spPr>
        <p:txBody>
          <a:bodyPr/>
          <a:lstStyle/>
          <a:p>
            <a:pPr/>
            <a:r>
              <a:t>Facilitation</a:t>
            </a:r>
          </a:p>
          <a:p>
            <a:pPr/>
            <a:r>
              <a:t>Inhibition</a:t>
            </a:r>
          </a:p>
          <a:p>
            <a:pPr/>
            <a:r>
              <a:t>Tolerance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5" name="Title 1"/>
          <p:cNvSpPr txBox="1"/>
          <p:nvPr>
            <p:ph type="title"/>
          </p:nvPr>
        </p:nvSpPr>
        <p:spPr>
          <a:xfrm>
            <a:off x="1043489" y="1027664"/>
            <a:ext cx="7024746" cy="1143001"/>
          </a:xfrm>
          <a:prstGeom prst="rect">
            <a:avLst/>
          </a:prstGeom>
        </p:spPr>
        <p:txBody>
          <a:bodyPr/>
          <a:lstStyle/>
          <a:p>
            <a:pPr/>
            <a:r>
              <a:t>What is a Community?</a:t>
            </a:r>
          </a:p>
        </p:txBody>
      </p:sp>
      <p:sp>
        <p:nvSpPr>
          <p:cNvPr id="286" name="Content Placeholder 2"/>
          <p:cNvSpPr txBox="1"/>
          <p:nvPr>
            <p:ph type="body" sz="half" idx="1"/>
          </p:nvPr>
        </p:nvSpPr>
        <p:spPr>
          <a:xfrm>
            <a:off x="1167203" y="2310952"/>
            <a:ext cx="6777318" cy="3508977"/>
          </a:xfrm>
          <a:prstGeom prst="rect">
            <a:avLst/>
          </a:prstGeom>
        </p:spPr>
        <p:txBody>
          <a:bodyPr/>
          <a:lstStyle/>
          <a:p>
            <a:pPr/>
            <a:r>
              <a:t>Ecological </a:t>
            </a:r>
            <a:r>
              <a:rPr b="1">
                <a:solidFill>
                  <a:schemeClr val="accent3"/>
                </a:solidFill>
              </a:rPr>
              <a:t>communities</a:t>
            </a:r>
            <a:r>
              <a:t> are composed of populations which share a defined area and interact. </a:t>
            </a:r>
          </a:p>
          <a:p>
            <a:pPr>
              <a:defRPr b="1">
                <a:solidFill>
                  <a:schemeClr val="accent3"/>
                </a:solidFill>
              </a:defRPr>
            </a:pPr>
            <a:r>
              <a:t>Community ecology </a:t>
            </a:r>
            <a:r>
              <a:rPr b="0">
                <a:solidFill>
                  <a:srgbClr val="3E3D2D"/>
                </a:solidFill>
              </a:rPr>
              <a:t>examines how species interactions influence community structure and function.</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47" name="Title 1"/>
          <p:cNvSpPr txBox="1"/>
          <p:nvPr>
            <p:ph type="title"/>
          </p:nvPr>
        </p:nvSpPr>
        <p:spPr>
          <a:xfrm>
            <a:off x="1043489" y="1027664"/>
            <a:ext cx="7024746" cy="1143001"/>
          </a:xfrm>
          <a:prstGeom prst="rect">
            <a:avLst/>
          </a:prstGeom>
        </p:spPr>
        <p:txBody>
          <a:bodyPr/>
          <a:lstStyle/>
          <a:p>
            <a:pPr/>
            <a:r>
              <a:t>Facilitation</a:t>
            </a:r>
          </a:p>
        </p:txBody>
      </p:sp>
      <p:sp>
        <p:nvSpPr>
          <p:cNvPr id="348" name="Content Placeholder 2"/>
          <p:cNvSpPr txBox="1"/>
          <p:nvPr>
            <p:ph type="body" sz="half" idx="1"/>
          </p:nvPr>
        </p:nvSpPr>
        <p:spPr>
          <a:xfrm>
            <a:off x="1043492" y="2170663"/>
            <a:ext cx="4723803" cy="4283926"/>
          </a:xfrm>
          <a:prstGeom prst="rect">
            <a:avLst/>
          </a:prstGeom>
        </p:spPr>
        <p:txBody>
          <a:bodyPr/>
          <a:lstStyle/>
          <a:p>
            <a:pPr marL="329184" indent="-263347" defTabSz="877823">
              <a:spcBef>
                <a:spcPts val="400"/>
              </a:spcBef>
              <a:defRPr sz="1727"/>
            </a:pPr>
            <a:r>
              <a:t>Barren ground is uninhabitable by all but the most stress-tolerant of colonists (small, yellow flower).</a:t>
            </a:r>
          </a:p>
          <a:p>
            <a:pPr marL="329184" indent="-263347" defTabSz="877823">
              <a:spcBef>
                <a:spcPts val="400"/>
              </a:spcBef>
              <a:defRPr sz="1727"/>
            </a:pPr>
            <a:r>
              <a:t>Over time, early stress-tolerant colonists make the environment more suitable for successive species (such as the purple flower) by increasing nutrient availability, developing soils, reducing pH, or providing shade from the sun and shelter from the wind.</a:t>
            </a:r>
          </a:p>
          <a:p>
            <a:pPr marL="329184" indent="-263347" defTabSz="877823">
              <a:spcBef>
                <a:spcPts val="400"/>
              </a:spcBef>
              <a:defRPr sz="1727"/>
            </a:pPr>
            <a:r>
              <a:t>This sequence continues until the most competitively dominant species (here the tall orange flower) no longer facilitate the invasion and growth of any other species.</a:t>
            </a:r>
          </a:p>
        </p:txBody>
      </p:sp>
      <p:pic>
        <p:nvPicPr>
          <p:cNvPr id="349" name="Picture 4" descr="Picture 4"/>
          <p:cNvPicPr>
            <a:picLocks noChangeAspect="1"/>
          </p:cNvPicPr>
          <p:nvPr/>
        </p:nvPicPr>
        <p:blipFill>
          <a:blip r:embed="rId2">
            <a:extLst/>
          </a:blip>
          <a:stretch>
            <a:fillRect/>
          </a:stretch>
        </p:blipFill>
        <p:spPr>
          <a:xfrm>
            <a:off x="5767294" y="1912472"/>
            <a:ext cx="2976234" cy="4332941"/>
          </a:xfrm>
          <a:prstGeom prst="rect">
            <a:avLst/>
          </a:prstGeom>
          <a:ln w="12700">
            <a:miter lim="400000"/>
          </a:ln>
        </p:spPr>
      </p:pic>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1" name="Title 1"/>
          <p:cNvSpPr txBox="1"/>
          <p:nvPr>
            <p:ph type="title"/>
          </p:nvPr>
        </p:nvSpPr>
        <p:spPr>
          <a:xfrm>
            <a:off x="1043489" y="1027664"/>
            <a:ext cx="7024746" cy="1143001"/>
          </a:xfrm>
          <a:prstGeom prst="rect">
            <a:avLst/>
          </a:prstGeom>
        </p:spPr>
        <p:txBody>
          <a:bodyPr/>
          <a:lstStyle/>
          <a:p>
            <a:pPr/>
            <a:r>
              <a:t>Inhibition</a:t>
            </a:r>
          </a:p>
        </p:txBody>
      </p:sp>
      <p:sp>
        <p:nvSpPr>
          <p:cNvPr id="352" name="Content Placeholder 2"/>
          <p:cNvSpPr txBox="1"/>
          <p:nvPr>
            <p:ph type="body" sz="half" idx="1"/>
          </p:nvPr>
        </p:nvSpPr>
        <p:spPr>
          <a:xfrm>
            <a:off x="1043491" y="2323652"/>
            <a:ext cx="4798509" cy="4115995"/>
          </a:xfrm>
          <a:prstGeom prst="rect">
            <a:avLst/>
          </a:prstGeom>
        </p:spPr>
        <p:txBody>
          <a:bodyPr/>
          <a:lstStyle/>
          <a:p>
            <a:pPr>
              <a:lnSpc>
                <a:spcPct val="80000"/>
              </a:lnSpc>
              <a:spcBef>
                <a:spcPts val="300"/>
              </a:spcBef>
              <a:defRPr sz="1600"/>
            </a:pPr>
            <a:r>
              <a:t>All species arriving on an unoccupied site can survive. Thus, the initial community composition is simply a function of who gets there first.</a:t>
            </a:r>
          </a:p>
          <a:p>
            <a:pPr>
              <a:lnSpc>
                <a:spcPct val="80000"/>
              </a:lnSpc>
              <a:spcBef>
                <a:spcPts val="300"/>
              </a:spcBef>
              <a:defRPr sz="1600"/>
            </a:pPr>
            <a:r>
              <a:t>Once a colonist becomes established, it </a:t>
            </a:r>
            <a:r>
              <a:rPr b="1" i="1">
                <a:solidFill>
                  <a:schemeClr val="accent3"/>
                </a:solidFill>
              </a:rPr>
              <a:t>inhibits</a:t>
            </a:r>
            <a:r>
              <a:t> growth of subsequent arrivals by monopolizing space and/or other resources.</a:t>
            </a:r>
          </a:p>
          <a:p>
            <a:pPr>
              <a:lnSpc>
                <a:spcPct val="80000"/>
              </a:lnSpc>
              <a:spcBef>
                <a:spcPts val="300"/>
              </a:spcBef>
              <a:defRPr sz="1600"/>
            </a:pPr>
            <a:r>
              <a:t>Only when space and/or resources are released through the death or decay of dominant residents can new colonists invade and grow.</a:t>
            </a:r>
          </a:p>
          <a:p>
            <a:pPr>
              <a:lnSpc>
                <a:spcPct val="80000"/>
              </a:lnSpc>
              <a:spcBef>
                <a:spcPts val="300"/>
              </a:spcBef>
              <a:defRPr sz="1600"/>
            </a:pPr>
            <a:r>
              <a:t>Because short-lived early species die more frequently, succession slowly progresses from short-lived to long-lived species.</a:t>
            </a:r>
          </a:p>
        </p:txBody>
      </p:sp>
      <p:pic>
        <p:nvPicPr>
          <p:cNvPr id="353" name="Picture 3" descr="Picture 3"/>
          <p:cNvPicPr>
            <a:picLocks noChangeAspect="1"/>
          </p:cNvPicPr>
          <p:nvPr/>
        </p:nvPicPr>
        <p:blipFill>
          <a:blip r:embed="rId2">
            <a:extLst/>
          </a:blip>
          <a:stretch>
            <a:fillRect/>
          </a:stretch>
        </p:blipFill>
        <p:spPr>
          <a:xfrm>
            <a:off x="5998659" y="1987175"/>
            <a:ext cx="2748201" cy="4000960"/>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5" name="Title 1"/>
          <p:cNvSpPr txBox="1"/>
          <p:nvPr>
            <p:ph type="title"/>
          </p:nvPr>
        </p:nvSpPr>
        <p:spPr>
          <a:xfrm>
            <a:off x="1043489" y="1027664"/>
            <a:ext cx="7024746" cy="1143001"/>
          </a:xfrm>
          <a:prstGeom prst="rect">
            <a:avLst/>
          </a:prstGeom>
        </p:spPr>
        <p:txBody>
          <a:bodyPr/>
          <a:lstStyle/>
          <a:p>
            <a:pPr/>
            <a:r>
              <a:t>Tolerance</a:t>
            </a:r>
          </a:p>
        </p:txBody>
      </p:sp>
      <p:sp>
        <p:nvSpPr>
          <p:cNvPr id="356" name="Content Placeholder 2"/>
          <p:cNvSpPr txBox="1"/>
          <p:nvPr>
            <p:ph type="body" sz="half" idx="1"/>
          </p:nvPr>
        </p:nvSpPr>
        <p:spPr>
          <a:xfrm>
            <a:off x="819208" y="2323651"/>
            <a:ext cx="4947922" cy="4325173"/>
          </a:xfrm>
          <a:prstGeom prst="rect">
            <a:avLst/>
          </a:prstGeom>
        </p:spPr>
        <p:txBody>
          <a:bodyPr/>
          <a:lstStyle/>
          <a:p>
            <a:pPr>
              <a:lnSpc>
                <a:spcPct val="80000"/>
              </a:lnSpc>
              <a:spcBef>
                <a:spcPts val="400"/>
              </a:spcBef>
              <a:defRPr sz="1800"/>
            </a:pPr>
            <a:r>
              <a:t>All species arriving on an unoccupied site can survive. Thus, the initial community composition is simply a function of who gets there first.</a:t>
            </a:r>
          </a:p>
          <a:p>
            <a:pPr>
              <a:lnSpc>
                <a:spcPct val="80000"/>
              </a:lnSpc>
              <a:spcBef>
                <a:spcPts val="400"/>
              </a:spcBef>
              <a:defRPr sz="1800"/>
            </a:pPr>
            <a:r>
              <a:t>Species that appear later simply arrived later or arrived early but grew more slowly.</a:t>
            </a:r>
          </a:p>
          <a:p>
            <a:pPr>
              <a:lnSpc>
                <a:spcPct val="80000"/>
              </a:lnSpc>
              <a:spcBef>
                <a:spcPts val="400"/>
              </a:spcBef>
              <a:defRPr sz="1800"/>
            </a:pPr>
            <a:r>
              <a:t>Late arriving species </a:t>
            </a:r>
            <a:r>
              <a:rPr i="1"/>
              <a:t>tolerate</a:t>
            </a:r>
            <a:r>
              <a:t> the presence of early species and grow despite the presence of early-successional species because they are </a:t>
            </a:r>
            <a:r>
              <a:rPr i="1"/>
              <a:t>better competitors</a:t>
            </a:r>
            <a:r>
              <a:t> for light and nutrients. Over time, late-successional species exclude other species.</a:t>
            </a:r>
          </a:p>
          <a:p>
            <a:pPr>
              <a:lnSpc>
                <a:spcPct val="80000"/>
              </a:lnSpc>
              <a:spcBef>
                <a:spcPts val="400"/>
              </a:spcBef>
              <a:defRPr sz="1800"/>
            </a:pPr>
            <a:r>
              <a:t>Early-successional species have </a:t>
            </a:r>
            <a:r>
              <a:rPr i="1"/>
              <a:t>no</a:t>
            </a:r>
            <a:r>
              <a:t> effect on late-successional species.</a:t>
            </a:r>
          </a:p>
        </p:txBody>
      </p:sp>
      <p:pic>
        <p:nvPicPr>
          <p:cNvPr id="357" name="Picture 3" descr="Picture 3"/>
          <p:cNvPicPr>
            <a:picLocks noChangeAspect="1"/>
          </p:cNvPicPr>
          <p:nvPr/>
        </p:nvPicPr>
        <p:blipFill>
          <a:blip r:embed="rId2">
            <a:extLst/>
          </a:blip>
          <a:stretch>
            <a:fillRect/>
          </a:stretch>
        </p:blipFill>
        <p:spPr>
          <a:xfrm>
            <a:off x="5754580" y="1726004"/>
            <a:ext cx="2899057" cy="4220584"/>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59" name="Title 1"/>
          <p:cNvSpPr txBox="1"/>
          <p:nvPr>
            <p:ph type="title"/>
          </p:nvPr>
        </p:nvSpPr>
        <p:spPr>
          <a:xfrm>
            <a:off x="1043489" y="1027664"/>
            <a:ext cx="7024746" cy="1143001"/>
          </a:xfrm>
          <a:prstGeom prst="rect">
            <a:avLst/>
          </a:prstGeom>
        </p:spPr>
        <p:txBody>
          <a:bodyPr/>
          <a:lstStyle/>
          <a:p>
            <a:pPr/>
            <a:r>
              <a:t>Climax Community</a:t>
            </a:r>
          </a:p>
        </p:txBody>
      </p:sp>
      <p:sp>
        <p:nvSpPr>
          <p:cNvPr id="360" name="Content Placeholder 2"/>
          <p:cNvSpPr txBox="1"/>
          <p:nvPr>
            <p:ph type="body" sz="half" idx="1"/>
          </p:nvPr>
        </p:nvSpPr>
        <p:spPr>
          <a:xfrm>
            <a:off x="1043491" y="2323652"/>
            <a:ext cx="6777319" cy="3508977"/>
          </a:xfrm>
          <a:prstGeom prst="rect">
            <a:avLst/>
          </a:prstGeom>
        </p:spPr>
        <p:txBody>
          <a:bodyPr/>
          <a:lstStyle/>
          <a:p>
            <a:pPr/>
            <a:r>
              <a:t>If there are no more disturbances, the community will eventually reach a stable state – the </a:t>
            </a:r>
            <a:r>
              <a:rPr b="1">
                <a:solidFill>
                  <a:schemeClr val="accent3"/>
                </a:solidFill>
              </a:rPr>
              <a:t>climax community</a:t>
            </a:r>
            <a:r>
              <a:t>.</a:t>
            </a:r>
          </a:p>
          <a:p>
            <a:pPr lvl="1" marL="640080" indent="-274320">
              <a:defRPr sz="2200"/>
            </a:pPr>
            <a:r>
              <a:t>An equilibrium state</a:t>
            </a:r>
          </a:p>
          <a:p>
            <a:pPr/>
            <a:r>
              <a:t>Something almost always provides a disturbance – keeps the community out of equilibrium.</a:t>
            </a:r>
          </a:p>
        </p:txBody>
      </p:sp>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2" name="Title 1"/>
          <p:cNvSpPr txBox="1"/>
          <p:nvPr>
            <p:ph type="title"/>
          </p:nvPr>
        </p:nvSpPr>
        <p:spPr>
          <a:xfrm>
            <a:off x="1043489" y="1027664"/>
            <a:ext cx="7024746" cy="1143001"/>
          </a:xfrm>
          <a:prstGeom prst="rect">
            <a:avLst/>
          </a:prstGeom>
        </p:spPr>
        <p:txBody>
          <a:bodyPr/>
          <a:lstStyle>
            <a:lvl1pPr>
              <a:defRPr sz="3600"/>
            </a:lvl1pPr>
          </a:lstStyle>
          <a:p>
            <a:pPr/>
            <a:r>
              <a:t>Fire Creates Habitat Diversity</a:t>
            </a:r>
          </a:p>
        </p:txBody>
      </p:sp>
      <p:sp>
        <p:nvSpPr>
          <p:cNvPr id="363" name="Content Placeholder 2"/>
          <p:cNvSpPr txBox="1"/>
          <p:nvPr>
            <p:ph type="body" sz="half" idx="1"/>
          </p:nvPr>
        </p:nvSpPr>
        <p:spPr>
          <a:xfrm>
            <a:off x="1043491" y="2323652"/>
            <a:ext cx="6777319" cy="3508977"/>
          </a:xfrm>
          <a:prstGeom prst="rect">
            <a:avLst/>
          </a:prstGeom>
        </p:spPr>
        <p:txBody>
          <a:bodyPr/>
          <a:lstStyle/>
          <a:p>
            <a:pPr/>
            <a:r>
              <a:t>Smaller burned patches were colonized more quickly and tended to have greater forb, grass, and total cover then more severely burned sites. </a:t>
            </a:r>
          </a:p>
          <a:p>
            <a:pPr/>
            <a:r>
              <a:t>These results indicate that rare years characterized by widespread fires of different sizes and intensities create much of the habitat diversity in the Park.</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365" name="Picture 4" descr="Picture 4"/>
          <p:cNvPicPr>
            <a:picLocks noChangeAspect="1"/>
          </p:cNvPicPr>
          <p:nvPr/>
        </p:nvPicPr>
        <p:blipFill>
          <a:blip r:embed="rId2">
            <a:extLst/>
          </a:blip>
          <a:stretch>
            <a:fillRect/>
          </a:stretch>
        </p:blipFill>
        <p:spPr>
          <a:xfrm>
            <a:off x="3606800" y="533400"/>
            <a:ext cx="4965700" cy="5778500"/>
          </a:xfrm>
          <a:prstGeom prst="rect">
            <a:avLst/>
          </a:prstGeom>
          <a:ln w="12700">
            <a:miter lim="400000"/>
          </a:ln>
        </p:spPr>
      </p:pic>
      <p:sp>
        <p:nvSpPr>
          <p:cNvPr id="366" name="Content Placeholder 6"/>
          <p:cNvSpPr txBox="1"/>
          <p:nvPr>
            <p:ph type="body" sz="half" idx="1"/>
          </p:nvPr>
        </p:nvSpPr>
        <p:spPr>
          <a:xfrm>
            <a:off x="550434" y="1613647"/>
            <a:ext cx="3259567" cy="4218983"/>
          </a:xfrm>
          <a:prstGeom prst="rect">
            <a:avLst/>
          </a:prstGeom>
        </p:spPr>
        <p:txBody>
          <a:bodyPr/>
          <a:lstStyle/>
          <a:p>
            <a:pPr/>
            <a:r>
              <a:t>The </a:t>
            </a:r>
            <a:r>
              <a:rPr b="1">
                <a:solidFill>
                  <a:schemeClr val="accent3"/>
                </a:solidFill>
              </a:rPr>
              <a:t>intermediate disturbance hypothesis </a:t>
            </a:r>
            <a:r>
              <a:t>predicts that the greatest diversity in the community will be found with intermediate levels of disturbance.</a:t>
            </a:r>
          </a:p>
        </p:txBody>
      </p:sp>
    </p:spTree>
  </p:cSld>
  <p:clrMapOvr>
    <a:masterClrMapping/>
  </p:clrMapOvr>
  <p:transition xmlns:p14="http://schemas.microsoft.com/office/powerpoint/2010/main" spd="med" advClick="1"/>
</p:sld>
</file>

<file path=ppt/slides/slide2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68" name="Title 3"/>
          <p:cNvSpPr txBox="1"/>
          <p:nvPr>
            <p:ph type="ctrTitle"/>
          </p:nvPr>
        </p:nvSpPr>
        <p:spPr>
          <a:xfrm>
            <a:off x="4733364" y="2708475"/>
            <a:ext cx="3313357" cy="1702161"/>
          </a:xfrm>
          <a:prstGeom prst="rect">
            <a:avLst/>
          </a:prstGeom>
        </p:spPr>
        <p:txBody>
          <a:bodyPr/>
          <a:lstStyle>
            <a:lvl1pPr>
              <a:defRPr sz="3200"/>
            </a:lvl1pPr>
          </a:lstStyle>
          <a:p>
            <a:pPr/>
            <a:r>
              <a:t>Food Chains &amp; Indirect Effects</a:t>
            </a:r>
          </a:p>
        </p:txBody>
      </p:sp>
    </p:spTree>
  </p:cSld>
  <p:clrMapOvr>
    <a:masterClrMapping/>
  </p:clrMapOvr>
  <p:transition xmlns:p14="http://schemas.microsoft.com/office/powerpoint/2010/main" spd="med" advClick="1"/>
</p:sld>
</file>

<file path=ppt/slides/slide2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0" name="Title 1"/>
          <p:cNvSpPr txBox="1"/>
          <p:nvPr>
            <p:ph type="title"/>
          </p:nvPr>
        </p:nvSpPr>
        <p:spPr>
          <a:xfrm>
            <a:off x="1043489" y="1027664"/>
            <a:ext cx="7024746" cy="1143001"/>
          </a:xfrm>
          <a:prstGeom prst="rect">
            <a:avLst/>
          </a:prstGeom>
        </p:spPr>
        <p:txBody>
          <a:bodyPr/>
          <a:lstStyle/>
          <a:p>
            <a:pPr/>
            <a:r>
              <a:t>Food Chains</a:t>
            </a:r>
          </a:p>
        </p:txBody>
      </p:sp>
      <p:sp>
        <p:nvSpPr>
          <p:cNvPr id="371" name="Content Placeholder 2"/>
          <p:cNvSpPr txBox="1"/>
          <p:nvPr>
            <p:ph type="body" sz="half" idx="1"/>
          </p:nvPr>
        </p:nvSpPr>
        <p:spPr>
          <a:xfrm>
            <a:off x="1043491" y="2323652"/>
            <a:ext cx="6777319" cy="3508977"/>
          </a:xfrm>
          <a:prstGeom prst="rect">
            <a:avLst/>
          </a:prstGeom>
        </p:spPr>
        <p:txBody>
          <a:bodyPr/>
          <a:lstStyle/>
          <a:p>
            <a:pPr/>
            <a:r>
              <a:t>Species can be grouped according to where in the community they obtain their food, and groups can be linked together to form a </a:t>
            </a:r>
            <a:r>
              <a:rPr b="1">
                <a:solidFill>
                  <a:schemeClr val="accent3"/>
                </a:solidFill>
              </a:rPr>
              <a:t>food chain</a:t>
            </a:r>
            <a:r>
              <a:t>, where each link comprises a different </a:t>
            </a:r>
            <a:r>
              <a:rPr b="1">
                <a:solidFill>
                  <a:schemeClr val="accent3"/>
                </a:solidFill>
              </a:rPr>
              <a:t>trophic level</a:t>
            </a:r>
            <a:r>
              <a:t>. </a:t>
            </a:r>
          </a:p>
        </p:txBody>
      </p:sp>
    </p:spTree>
  </p:cSld>
  <p:clrMapOvr>
    <a:masterClrMapping/>
  </p:clrMapOvr>
  <p:transition xmlns:p14="http://schemas.microsoft.com/office/powerpoint/2010/main" spd="med" advClick="1"/>
</p:sld>
</file>

<file path=ppt/slides/slide2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3" name="Title 1"/>
          <p:cNvSpPr txBox="1"/>
          <p:nvPr>
            <p:ph type="title"/>
          </p:nvPr>
        </p:nvSpPr>
        <p:spPr>
          <a:xfrm>
            <a:off x="1043489" y="1027664"/>
            <a:ext cx="7024746" cy="1143001"/>
          </a:xfrm>
          <a:prstGeom prst="rect">
            <a:avLst/>
          </a:prstGeom>
        </p:spPr>
        <p:txBody>
          <a:bodyPr/>
          <a:lstStyle/>
          <a:p>
            <a:pPr/>
            <a:r>
              <a:t>Food Chains</a:t>
            </a:r>
          </a:p>
        </p:txBody>
      </p:sp>
      <p:sp>
        <p:nvSpPr>
          <p:cNvPr id="374" name="Content Placeholder 2"/>
          <p:cNvSpPr txBox="1"/>
          <p:nvPr>
            <p:ph type="body" sz="half" idx="1"/>
          </p:nvPr>
        </p:nvSpPr>
        <p:spPr>
          <a:xfrm>
            <a:off x="1043491" y="2323652"/>
            <a:ext cx="6777319" cy="3508977"/>
          </a:xfrm>
          <a:prstGeom prst="rect">
            <a:avLst/>
          </a:prstGeom>
        </p:spPr>
        <p:txBody>
          <a:bodyPr/>
          <a:lstStyle/>
          <a:p>
            <a:pPr>
              <a:defRPr b="1">
                <a:solidFill>
                  <a:schemeClr val="accent3"/>
                </a:solidFill>
              </a:defRPr>
            </a:pPr>
            <a:r>
              <a:t>Primary Producers </a:t>
            </a:r>
            <a:r>
              <a:rPr b="0">
                <a:solidFill>
                  <a:srgbClr val="3E3D2D"/>
                </a:solidFill>
              </a:rPr>
              <a:t>– Plants &amp; algae that make food through photosynthesis.</a:t>
            </a:r>
            <a:endParaRPr b="0">
              <a:solidFill>
                <a:srgbClr val="3E3D2D"/>
              </a:solidFill>
            </a:endParaRPr>
          </a:p>
          <a:p>
            <a:pPr>
              <a:defRPr b="1">
                <a:solidFill>
                  <a:schemeClr val="accent3"/>
                </a:solidFill>
              </a:defRPr>
            </a:pPr>
            <a:r>
              <a:t>Herbivores</a:t>
            </a:r>
            <a:r>
              <a:rPr b="0">
                <a:solidFill>
                  <a:srgbClr val="3E3D2D"/>
                </a:solidFill>
              </a:rPr>
              <a:t> – Feed on primary producers</a:t>
            </a:r>
            <a:endParaRPr b="0">
              <a:solidFill>
                <a:srgbClr val="3E3D2D"/>
              </a:solidFill>
            </a:endParaRPr>
          </a:p>
          <a:p>
            <a:pPr>
              <a:defRPr b="1">
                <a:solidFill>
                  <a:schemeClr val="accent3"/>
                </a:solidFill>
              </a:defRPr>
            </a:pPr>
            <a:r>
              <a:t>Carnivores</a:t>
            </a:r>
            <a:r>
              <a:rPr b="0">
                <a:solidFill>
                  <a:srgbClr val="3E3D2D"/>
                </a:solidFill>
              </a:rPr>
              <a:t> (predators) – Feed on herbivores.</a:t>
            </a:r>
            <a:endParaRPr b="0">
              <a:solidFill>
                <a:srgbClr val="3E3D2D"/>
              </a:solidFill>
            </a:endParaRPr>
          </a:p>
          <a:p>
            <a:pPr>
              <a:defRPr b="1">
                <a:solidFill>
                  <a:schemeClr val="accent3"/>
                </a:solidFill>
              </a:defRPr>
            </a:pPr>
            <a:r>
              <a:t>Omnivores</a:t>
            </a:r>
            <a:r>
              <a:rPr b="0">
                <a:solidFill>
                  <a:srgbClr val="3E3D2D"/>
                </a:solidFill>
              </a:rPr>
              <a:t> – Feed on plants &amp; animals.</a:t>
            </a:r>
          </a:p>
        </p:txBody>
      </p:sp>
      <p:pic>
        <p:nvPicPr>
          <p:cNvPr id="375" name="Picture 3" descr="Picture 3"/>
          <p:cNvPicPr>
            <a:picLocks noChangeAspect="1"/>
          </p:cNvPicPr>
          <p:nvPr/>
        </p:nvPicPr>
        <p:blipFill>
          <a:blip r:embed="rId2">
            <a:extLst/>
          </a:blip>
          <a:srcRect l="0" t="41537" r="0" b="18366"/>
          <a:stretch>
            <a:fillRect/>
          </a:stretch>
        </p:blipFill>
        <p:spPr>
          <a:xfrm>
            <a:off x="747059" y="4912076"/>
            <a:ext cx="7455649" cy="1945925"/>
          </a:xfrm>
          <a:prstGeom prst="rect">
            <a:avLst/>
          </a:prstGeom>
          <a:ln w="12700">
            <a:miter lim="400000"/>
          </a:ln>
        </p:spPr>
      </p:pic>
    </p:spTree>
  </p:cSld>
  <p:clrMapOvr>
    <a:masterClrMapping/>
  </p:clrMapOvr>
  <p:transition xmlns:p14="http://schemas.microsoft.com/office/powerpoint/2010/main" spd="med" advClick="1"/>
</p:sld>
</file>

<file path=ppt/slides/slide2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77" name="Title 1"/>
          <p:cNvSpPr txBox="1"/>
          <p:nvPr>
            <p:ph type="title"/>
          </p:nvPr>
        </p:nvSpPr>
        <p:spPr>
          <a:xfrm>
            <a:off x="1043489" y="1027664"/>
            <a:ext cx="7024746" cy="1143001"/>
          </a:xfrm>
          <a:prstGeom prst="rect">
            <a:avLst/>
          </a:prstGeom>
        </p:spPr>
        <p:txBody>
          <a:bodyPr/>
          <a:lstStyle/>
          <a:p>
            <a:pPr/>
            <a:r>
              <a:t>Yellowstone Food Chain</a:t>
            </a:r>
          </a:p>
        </p:txBody>
      </p:sp>
      <p:sp>
        <p:nvSpPr>
          <p:cNvPr id="378" name="Content Placeholder 2"/>
          <p:cNvSpPr txBox="1"/>
          <p:nvPr>
            <p:ph type="body" sz="half" idx="1"/>
          </p:nvPr>
        </p:nvSpPr>
        <p:spPr>
          <a:xfrm>
            <a:off x="1043491" y="2323652"/>
            <a:ext cx="6777319" cy="3508977"/>
          </a:xfrm>
          <a:prstGeom prst="rect">
            <a:avLst/>
          </a:prstGeom>
        </p:spPr>
        <p:txBody>
          <a:bodyPr/>
          <a:lstStyle/>
          <a:p>
            <a:pPr/>
            <a:r>
              <a:t>Aspen	Elk	Wolves</a:t>
            </a:r>
          </a:p>
          <a:p>
            <a:pPr/>
            <a:r>
              <a:t>Wolves removed</a:t>
            </a:r>
          </a:p>
          <a:p>
            <a:pPr/>
            <a:r>
              <a:t>Elk hunted, but then allowed to rebound</a:t>
            </a:r>
          </a:p>
          <a:p>
            <a:pPr/>
            <a:r>
              <a:t>Reintroduce wolves to keep elk populations in balance</a:t>
            </a:r>
          </a:p>
          <a:p>
            <a:pPr/>
            <a:r>
              <a:t>Controversy</a:t>
            </a:r>
          </a:p>
        </p:txBody>
      </p:sp>
      <p:sp>
        <p:nvSpPr>
          <p:cNvPr id="379" name="Straight Arrow Connector 4"/>
          <p:cNvSpPr/>
          <p:nvPr/>
        </p:nvSpPr>
        <p:spPr>
          <a:xfrm>
            <a:off x="2405528" y="2554940"/>
            <a:ext cx="552825" cy="1"/>
          </a:xfrm>
          <a:prstGeom prst="line">
            <a:avLst/>
          </a:prstGeom>
          <a:ln w="28575">
            <a:solidFill>
              <a:schemeClr val="accent1"/>
            </a:solidFill>
            <a:tailEnd type="triangle"/>
          </a:ln>
        </p:spPr>
        <p:txBody>
          <a:bodyPr lIns="45719" rIns="45719"/>
          <a:lstStyle/>
          <a:p>
            <a:pPr/>
          </a:p>
        </p:txBody>
      </p:sp>
      <p:sp>
        <p:nvSpPr>
          <p:cNvPr id="380" name="Straight Arrow Connector 6"/>
          <p:cNvSpPr/>
          <p:nvPr/>
        </p:nvSpPr>
        <p:spPr>
          <a:xfrm>
            <a:off x="3331881" y="2554940"/>
            <a:ext cx="508001" cy="1"/>
          </a:xfrm>
          <a:prstGeom prst="line">
            <a:avLst/>
          </a:prstGeom>
          <a:ln w="28575">
            <a:solidFill>
              <a:schemeClr val="accent1"/>
            </a:solidFill>
            <a:tailEnd type="triangle"/>
          </a:ln>
        </p:spPr>
        <p:txBody>
          <a:bodyPr lIns="45719" rIns="45719"/>
          <a:lstStyle/>
          <a:p>
            <a:pP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88" name="Title 1"/>
          <p:cNvSpPr txBox="1"/>
          <p:nvPr>
            <p:ph type="title"/>
          </p:nvPr>
        </p:nvSpPr>
        <p:spPr>
          <a:xfrm>
            <a:off x="1043489" y="1027664"/>
            <a:ext cx="7024746" cy="1143001"/>
          </a:xfrm>
          <a:prstGeom prst="rect">
            <a:avLst/>
          </a:prstGeom>
        </p:spPr>
        <p:txBody>
          <a:bodyPr/>
          <a:lstStyle/>
          <a:p>
            <a:pPr/>
            <a:r>
              <a:t>Communities are Dynamic</a:t>
            </a:r>
          </a:p>
        </p:txBody>
      </p:sp>
      <p:sp>
        <p:nvSpPr>
          <p:cNvPr id="289" name="Content Placeholder 2"/>
          <p:cNvSpPr txBox="1"/>
          <p:nvPr>
            <p:ph type="body" sz="half" idx="1"/>
          </p:nvPr>
        </p:nvSpPr>
        <p:spPr>
          <a:xfrm>
            <a:off x="1043491" y="2323652"/>
            <a:ext cx="6777319" cy="3508977"/>
          </a:xfrm>
          <a:prstGeom prst="rect">
            <a:avLst/>
          </a:prstGeom>
        </p:spPr>
        <p:txBody>
          <a:bodyPr/>
          <a:lstStyle/>
          <a:p>
            <a:pPr/>
            <a:r>
              <a:t>Community structure is not static, but changes over time as a result of things like the arrival and loss of species, and the effects of outside forces such as fires and floods. </a:t>
            </a:r>
          </a:p>
          <a:p>
            <a:pPr lvl="1" marL="640080" indent="-274320">
              <a:defRPr b="1" sz="2200">
                <a:solidFill>
                  <a:schemeClr val="accent3"/>
                </a:solidFill>
              </a:defRPr>
            </a:pPr>
            <a:r>
              <a:t>Dynamic</a:t>
            </a:r>
            <a:r>
              <a:rPr b="0">
                <a:solidFill>
                  <a:srgbClr val="3E3D2D"/>
                </a:solidFill>
              </a:rPr>
              <a:t> – constantly changing</a:t>
            </a:r>
          </a:p>
        </p:txBody>
      </p:sp>
    </p:spTree>
  </p:cSld>
  <p:clrMapOvr>
    <a:masterClrMapping/>
  </p:clrMapOvr>
  <p:transition xmlns:p14="http://schemas.microsoft.com/office/powerpoint/2010/main" spd="med" advClick="1"/>
</p:sld>
</file>

<file path=ppt/slides/slide3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2" name="Title 1"/>
          <p:cNvSpPr txBox="1"/>
          <p:nvPr>
            <p:ph type="title"/>
          </p:nvPr>
        </p:nvSpPr>
        <p:spPr>
          <a:xfrm>
            <a:off x="1043489" y="1027664"/>
            <a:ext cx="7024746" cy="1143001"/>
          </a:xfrm>
          <a:prstGeom prst="rect">
            <a:avLst/>
          </a:prstGeom>
        </p:spPr>
        <p:txBody>
          <a:bodyPr/>
          <a:lstStyle/>
          <a:p>
            <a:pPr/>
            <a:r>
              <a:t>Aspens</a:t>
            </a:r>
          </a:p>
        </p:txBody>
      </p:sp>
      <p:sp>
        <p:nvSpPr>
          <p:cNvPr id="383" name="Content Placeholder 2"/>
          <p:cNvSpPr txBox="1"/>
          <p:nvPr>
            <p:ph type="body" sz="half" idx="1"/>
          </p:nvPr>
        </p:nvSpPr>
        <p:spPr>
          <a:xfrm>
            <a:off x="1043491" y="2323652"/>
            <a:ext cx="6777319" cy="3508977"/>
          </a:xfrm>
          <a:prstGeom prst="rect">
            <a:avLst/>
          </a:prstGeom>
        </p:spPr>
        <p:txBody>
          <a:bodyPr/>
          <a:lstStyle/>
          <a:p>
            <a:pPr/>
            <a:r>
              <a:t>Quaking aspens are the primary hardwood in forests around Yellowstone.</a:t>
            </a:r>
          </a:p>
          <a:p>
            <a:pPr/>
            <a:r>
              <a:t>They have been declining. Why?</a:t>
            </a:r>
          </a:p>
          <a:p>
            <a:pPr lvl="1" marL="640080" indent="-274320">
              <a:defRPr sz="2200"/>
            </a:pPr>
            <a:r>
              <a:t>Fire suppression – fires may provide ideal conditions for aspens to sprout.</a:t>
            </a:r>
          </a:p>
          <a:p>
            <a:pPr lvl="1" marL="640080" indent="-274320">
              <a:defRPr sz="2200"/>
            </a:pPr>
            <a:r>
              <a:t>Elk herbivory – too many elk may feed on saplings before they have a chance to get established.</a:t>
            </a:r>
          </a:p>
        </p:txBody>
      </p:sp>
    </p:spTree>
  </p:cSld>
  <p:clrMapOvr>
    <a:masterClrMapping/>
  </p:clrMapOvr>
  <p:transition xmlns:p14="http://schemas.microsoft.com/office/powerpoint/2010/main" spd="med" advClick="1"/>
</p:sld>
</file>

<file path=ppt/slides/slide3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5" name="Title 1"/>
          <p:cNvSpPr txBox="1"/>
          <p:nvPr>
            <p:ph type="title"/>
          </p:nvPr>
        </p:nvSpPr>
        <p:spPr>
          <a:xfrm>
            <a:off x="1043489" y="1027664"/>
            <a:ext cx="7024746" cy="1143001"/>
          </a:xfrm>
          <a:prstGeom prst="rect">
            <a:avLst/>
          </a:prstGeom>
        </p:spPr>
        <p:txBody>
          <a:bodyPr/>
          <a:lstStyle/>
          <a:p>
            <a:pPr/>
            <a:r>
              <a:t>Top-Down Control</a:t>
            </a:r>
          </a:p>
        </p:txBody>
      </p:sp>
      <p:sp>
        <p:nvSpPr>
          <p:cNvPr id="386" name="Content Placeholder 2"/>
          <p:cNvSpPr txBox="1"/>
          <p:nvPr>
            <p:ph type="body" sz="half" idx="1"/>
          </p:nvPr>
        </p:nvSpPr>
        <p:spPr>
          <a:xfrm>
            <a:off x="1043491" y="2323652"/>
            <a:ext cx="6777319" cy="3508977"/>
          </a:xfrm>
          <a:prstGeom prst="rect">
            <a:avLst/>
          </a:prstGeom>
        </p:spPr>
        <p:txBody>
          <a:bodyPr/>
          <a:lstStyle/>
          <a:p>
            <a:pPr/>
            <a:r>
              <a:t>Elk controlling density of aspen is an example of </a:t>
            </a:r>
            <a:r>
              <a:rPr b="1">
                <a:solidFill>
                  <a:schemeClr val="accent3"/>
                </a:solidFill>
              </a:rPr>
              <a:t>top-down control</a:t>
            </a:r>
            <a:r>
              <a:t>.</a:t>
            </a:r>
          </a:p>
          <a:p>
            <a:pPr lvl="1" marL="640080" indent="-274320">
              <a:defRPr sz="2200"/>
            </a:pPr>
            <a:r>
              <a:t>Population is controlled by the trophic level above.</a:t>
            </a:r>
          </a:p>
        </p:txBody>
      </p:sp>
    </p:spTree>
  </p:cSld>
  <p:clrMapOvr>
    <a:masterClrMapping/>
  </p:clrMapOvr>
  <p:transition xmlns:p14="http://schemas.microsoft.com/office/powerpoint/2010/main" spd="med" advClick="1"/>
</p:sld>
</file>

<file path=ppt/slides/slide3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88" name="Title 1"/>
          <p:cNvSpPr txBox="1"/>
          <p:nvPr>
            <p:ph type="title"/>
          </p:nvPr>
        </p:nvSpPr>
        <p:spPr>
          <a:xfrm>
            <a:off x="1043489" y="1027664"/>
            <a:ext cx="7024746" cy="1143001"/>
          </a:xfrm>
          <a:prstGeom prst="rect">
            <a:avLst/>
          </a:prstGeom>
        </p:spPr>
        <p:txBody>
          <a:bodyPr/>
          <a:lstStyle/>
          <a:p>
            <a:pPr/>
            <a:r>
              <a:t>Top-Down Control</a:t>
            </a:r>
          </a:p>
        </p:txBody>
      </p:sp>
      <p:sp>
        <p:nvSpPr>
          <p:cNvPr id="389" name="Content Placeholder 2"/>
          <p:cNvSpPr txBox="1"/>
          <p:nvPr>
            <p:ph type="body" sz="half" idx="1"/>
          </p:nvPr>
        </p:nvSpPr>
        <p:spPr>
          <a:xfrm>
            <a:off x="1043491" y="2323652"/>
            <a:ext cx="6777319" cy="3508977"/>
          </a:xfrm>
          <a:prstGeom prst="rect">
            <a:avLst/>
          </a:prstGeom>
        </p:spPr>
        <p:txBody>
          <a:bodyPr/>
          <a:lstStyle/>
          <a:p>
            <a:pPr/>
            <a:r>
              <a:t>Marine example:</a:t>
            </a:r>
          </a:p>
          <a:p>
            <a:pPr lvl="1" marL="640080" indent="-274320">
              <a:defRPr sz="2200"/>
            </a:pPr>
            <a:r>
              <a:t>Sea urchins feed on kelp</a:t>
            </a:r>
          </a:p>
          <a:p>
            <a:pPr lvl="2" marL="914400" indent="-228600">
              <a:spcBef>
                <a:spcPts val="400"/>
              </a:spcBef>
              <a:defRPr sz="2000"/>
            </a:pPr>
            <a:r>
              <a:t>Adding urchins reduces kelp density</a:t>
            </a:r>
          </a:p>
          <a:p>
            <a:pPr lvl="2" marL="914400" indent="-228600">
              <a:spcBef>
                <a:spcPts val="400"/>
              </a:spcBef>
              <a:defRPr sz="2000"/>
            </a:pPr>
            <a:r>
              <a:t>Removing urchins increases kelp density</a:t>
            </a:r>
          </a:p>
        </p:txBody>
      </p:sp>
    </p:spTree>
  </p:cSld>
  <p:clrMapOvr>
    <a:masterClrMapping/>
  </p:clrMapOvr>
  <p:transition xmlns:p14="http://schemas.microsoft.com/office/powerpoint/2010/main" spd="med" advClick="1"/>
</p:sld>
</file>

<file path=ppt/slides/slide3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1" name="Title 1"/>
          <p:cNvSpPr txBox="1"/>
          <p:nvPr>
            <p:ph type="title"/>
          </p:nvPr>
        </p:nvSpPr>
        <p:spPr>
          <a:xfrm>
            <a:off x="1043489" y="1027664"/>
            <a:ext cx="7024746" cy="1143001"/>
          </a:xfrm>
          <a:prstGeom prst="rect">
            <a:avLst/>
          </a:prstGeom>
        </p:spPr>
        <p:txBody>
          <a:bodyPr/>
          <a:lstStyle/>
          <a:p>
            <a:pPr/>
            <a:r>
              <a:t>Trophic Cascade</a:t>
            </a:r>
          </a:p>
        </p:txBody>
      </p:sp>
      <p:sp>
        <p:nvSpPr>
          <p:cNvPr id="392" name="Content Placeholder 2"/>
          <p:cNvSpPr txBox="1"/>
          <p:nvPr>
            <p:ph type="body" sz="half" idx="1"/>
          </p:nvPr>
        </p:nvSpPr>
        <p:spPr>
          <a:xfrm>
            <a:off x="1043491" y="2323652"/>
            <a:ext cx="6777319" cy="3508977"/>
          </a:xfrm>
          <a:prstGeom prst="rect">
            <a:avLst/>
          </a:prstGeom>
        </p:spPr>
        <p:txBody>
          <a:bodyPr/>
          <a:lstStyle/>
          <a:p>
            <a:pPr/>
            <a:r>
              <a:t>Adding a third link in the food chain:</a:t>
            </a:r>
          </a:p>
          <a:p>
            <a:pPr lvl="1" marL="640080" indent="-274320">
              <a:defRPr sz="2200"/>
            </a:pPr>
            <a:r>
              <a:t>Otters feed on urchins</a:t>
            </a:r>
          </a:p>
          <a:p>
            <a:pPr lvl="2" marL="914400" indent="-228600">
              <a:spcBef>
                <a:spcPts val="400"/>
              </a:spcBef>
              <a:defRPr sz="2000"/>
            </a:pPr>
            <a:r>
              <a:t>Urchin population declines</a:t>
            </a:r>
          </a:p>
          <a:p>
            <a:pPr lvl="2" marL="914400" indent="-228600">
              <a:spcBef>
                <a:spcPts val="400"/>
              </a:spcBef>
              <a:defRPr sz="2000"/>
            </a:pPr>
            <a:r>
              <a:t>Kelp increases</a:t>
            </a:r>
          </a:p>
        </p:txBody>
      </p:sp>
    </p:spTree>
  </p:cSld>
  <p:clrMapOvr>
    <a:masterClrMapping/>
  </p:clrMapOvr>
  <p:transition xmlns:p14="http://schemas.microsoft.com/office/powerpoint/2010/main" spd="med" advClick="1"/>
</p:sld>
</file>

<file path=ppt/slides/slide3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4" name="Title 1"/>
          <p:cNvSpPr txBox="1"/>
          <p:nvPr>
            <p:ph type="title"/>
          </p:nvPr>
        </p:nvSpPr>
        <p:spPr>
          <a:xfrm>
            <a:off x="1043489" y="1027664"/>
            <a:ext cx="7024746" cy="1143001"/>
          </a:xfrm>
          <a:prstGeom prst="rect">
            <a:avLst/>
          </a:prstGeom>
        </p:spPr>
        <p:txBody>
          <a:bodyPr/>
          <a:lstStyle/>
          <a:p>
            <a:pPr/>
            <a:r>
              <a:t>Trophic Cascade</a:t>
            </a:r>
          </a:p>
        </p:txBody>
      </p:sp>
      <p:sp>
        <p:nvSpPr>
          <p:cNvPr id="395" name="Content Placeholder 2"/>
          <p:cNvSpPr txBox="1"/>
          <p:nvPr>
            <p:ph type="body" sz="half" idx="1"/>
          </p:nvPr>
        </p:nvSpPr>
        <p:spPr>
          <a:xfrm>
            <a:off x="1043491" y="2323652"/>
            <a:ext cx="6777319" cy="3508977"/>
          </a:xfrm>
          <a:prstGeom prst="rect">
            <a:avLst/>
          </a:prstGeom>
        </p:spPr>
        <p:txBody>
          <a:bodyPr/>
          <a:lstStyle/>
          <a:p>
            <a:pPr/>
            <a:r>
              <a:t>Adding a fourth link in the food chain:</a:t>
            </a:r>
          </a:p>
          <a:p>
            <a:pPr lvl="1" marL="640080" indent="-274320">
              <a:defRPr sz="2200"/>
            </a:pPr>
            <a:r>
              <a:t>Orcas feeding on sea otters</a:t>
            </a:r>
          </a:p>
          <a:p>
            <a:pPr lvl="2" marL="914400" indent="-228600">
              <a:spcBef>
                <a:spcPts val="400"/>
              </a:spcBef>
              <a:defRPr sz="2000"/>
            </a:pPr>
            <a:r>
              <a:t>Otters decline</a:t>
            </a:r>
          </a:p>
          <a:p>
            <a:pPr lvl="2" marL="914400" indent="-228600">
              <a:spcBef>
                <a:spcPts val="400"/>
              </a:spcBef>
              <a:defRPr sz="2000"/>
            </a:pPr>
            <a:r>
              <a:t>Urchins increase</a:t>
            </a:r>
          </a:p>
          <a:p>
            <a:pPr lvl="2" marL="914400" indent="-228600">
              <a:spcBef>
                <a:spcPts val="400"/>
              </a:spcBef>
              <a:defRPr sz="2000"/>
            </a:pPr>
            <a:r>
              <a:t>Kelp decline</a:t>
            </a:r>
          </a:p>
        </p:txBody>
      </p:sp>
    </p:spTree>
  </p:cSld>
  <p:clrMapOvr>
    <a:masterClrMapping/>
  </p:clrMapOvr>
  <p:transition xmlns:p14="http://schemas.microsoft.com/office/powerpoint/2010/main" spd="med" advClick="1"/>
</p:sld>
</file>

<file path=ppt/slides/slide3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7" name="Title 1"/>
          <p:cNvSpPr txBox="1"/>
          <p:nvPr>
            <p:ph type="title"/>
          </p:nvPr>
        </p:nvSpPr>
        <p:spPr>
          <a:xfrm>
            <a:off x="1043489" y="1027664"/>
            <a:ext cx="7024746" cy="1143001"/>
          </a:xfrm>
          <a:prstGeom prst="rect">
            <a:avLst/>
          </a:prstGeom>
        </p:spPr>
        <p:txBody>
          <a:bodyPr/>
          <a:lstStyle/>
          <a:p>
            <a:pPr/>
            <a:r>
              <a:t>Behavioral Cascade</a:t>
            </a:r>
          </a:p>
        </p:txBody>
      </p:sp>
      <p:sp>
        <p:nvSpPr>
          <p:cNvPr id="398" name="Content Placeholder 2"/>
          <p:cNvSpPr txBox="1"/>
          <p:nvPr>
            <p:ph type="body" sz="half" idx="1"/>
          </p:nvPr>
        </p:nvSpPr>
        <p:spPr>
          <a:xfrm>
            <a:off x="1043491" y="2323652"/>
            <a:ext cx="6777319" cy="3508977"/>
          </a:xfrm>
          <a:prstGeom prst="rect">
            <a:avLst/>
          </a:prstGeom>
        </p:spPr>
        <p:txBody>
          <a:bodyPr/>
          <a:lstStyle/>
          <a:p>
            <a:pPr/>
            <a:r>
              <a:t>In a traditional trophic cascade, predators actually reduce the population of herbivores.</a:t>
            </a:r>
          </a:p>
          <a:p>
            <a:pPr/>
            <a:r>
              <a:t>Wolves reduce the elk population somewhat, but mostly they change elk behavior.</a:t>
            </a:r>
          </a:p>
          <a:p>
            <a:pPr lvl="1" marL="640080" indent="-274320">
              <a:defRPr sz="2200"/>
            </a:pPr>
            <a:r>
              <a:t>Hide &amp; feed in pine forest rather than being in open feeding on aspen.</a:t>
            </a:r>
          </a:p>
        </p:txBody>
      </p:sp>
    </p:spTree>
  </p:cSld>
  <p:clrMapOvr>
    <a:masterClrMapping/>
  </p:clrMapOvr>
  <p:transition xmlns:p14="http://schemas.microsoft.com/office/powerpoint/2010/main" spd="med" advClick="1"/>
</p:sld>
</file>

<file path=ppt/slides/slide3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0" name="Title 1"/>
          <p:cNvSpPr txBox="1"/>
          <p:nvPr>
            <p:ph type="title"/>
          </p:nvPr>
        </p:nvSpPr>
        <p:spPr>
          <a:xfrm>
            <a:off x="1043489" y="1027664"/>
            <a:ext cx="7024746" cy="1143001"/>
          </a:xfrm>
          <a:prstGeom prst="rect">
            <a:avLst/>
          </a:prstGeom>
        </p:spPr>
        <p:txBody>
          <a:bodyPr/>
          <a:lstStyle/>
          <a:p>
            <a:pPr/>
            <a:r>
              <a:t>Predation Risk </a:t>
            </a:r>
          </a:p>
        </p:txBody>
      </p:sp>
      <p:sp>
        <p:nvSpPr>
          <p:cNvPr id="401" name="Content Placeholder 2"/>
          <p:cNvSpPr txBox="1"/>
          <p:nvPr>
            <p:ph type="body" sz="quarter" idx="1"/>
          </p:nvPr>
        </p:nvSpPr>
        <p:spPr>
          <a:xfrm>
            <a:off x="1043492" y="2323652"/>
            <a:ext cx="2617098" cy="3508977"/>
          </a:xfrm>
          <a:prstGeom prst="rect">
            <a:avLst/>
          </a:prstGeom>
        </p:spPr>
        <p:txBody>
          <a:bodyPr/>
          <a:lstStyle/>
          <a:p>
            <a:pPr/>
            <a:r>
              <a:t>Prey species, like elk or gerbils, will forage more in areas where they feel safe from predation.</a:t>
            </a:r>
          </a:p>
        </p:txBody>
      </p:sp>
      <p:pic>
        <p:nvPicPr>
          <p:cNvPr id="402" name="Picture 3" descr="Picture 3"/>
          <p:cNvPicPr>
            <a:picLocks noChangeAspect="1"/>
          </p:cNvPicPr>
          <p:nvPr/>
        </p:nvPicPr>
        <p:blipFill>
          <a:blip r:embed="rId2">
            <a:extLst/>
          </a:blip>
          <a:stretch>
            <a:fillRect/>
          </a:stretch>
        </p:blipFill>
        <p:spPr>
          <a:xfrm>
            <a:off x="4855881" y="2213846"/>
            <a:ext cx="3925797" cy="4478019"/>
          </a:xfrm>
          <a:prstGeom prst="rect">
            <a:avLst/>
          </a:prstGeom>
          <a:ln w="12700">
            <a:miter lim="400000"/>
          </a:ln>
        </p:spPr>
      </p:pic>
    </p:spTree>
  </p:cSld>
  <p:clrMapOvr>
    <a:masterClrMapping/>
  </p:clrMapOvr>
  <p:transition xmlns:p14="http://schemas.microsoft.com/office/powerpoint/2010/main" spd="med" advClick="1"/>
</p:sld>
</file>

<file path=ppt/slides/slide3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4" name="Title 1"/>
          <p:cNvSpPr txBox="1"/>
          <p:nvPr>
            <p:ph type="title"/>
          </p:nvPr>
        </p:nvSpPr>
        <p:spPr>
          <a:xfrm>
            <a:off x="1043489" y="1027664"/>
            <a:ext cx="7024746" cy="1143001"/>
          </a:xfrm>
          <a:prstGeom prst="rect">
            <a:avLst/>
          </a:prstGeom>
        </p:spPr>
        <p:txBody>
          <a:bodyPr/>
          <a:lstStyle/>
          <a:p>
            <a:pPr/>
            <a:r>
              <a:t>Ecosystem Engineers</a:t>
            </a:r>
          </a:p>
        </p:txBody>
      </p:sp>
      <p:sp>
        <p:nvSpPr>
          <p:cNvPr id="405" name="Content Placeholder 2"/>
          <p:cNvSpPr txBox="1"/>
          <p:nvPr>
            <p:ph type="body" sz="half" idx="1"/>
          </p:nvPr>
        </p:nvSpPr>
        <p:spPr>
          <a:xfrm>
            <a:off x="1043491" y="2323652"/>
            <a:ext cx="6777319" cy="3508977"/>
          </a:xfrm>
          <a:prstGeom prst="rect">
            <a:avLst/>
          </a:prstGeom>
        </p:spPr>
        <p:txBody>
          <a:bodyPr/>
          <a:lstStyle/>
          <a:p>
            <a:pPr/>
            <a:r>
              <a:t>Animals at different trophic levels effect community structure through feeding.</a:t>
            </a:r>
          </a:p>
          <a:p>
            <a:pPr>
              <a:defRPr b="1">
                <a:solidFill>
                  <a:schemeClr val="accent3"/>
                </a:solidFill>
              </a:defRPr>
            </a:pPr>
            <a:r>
              <a:t>Ecosystem engineers </a:t>
            </a:r>
            <a:r>
              <a:rPr b="0">
                <a:solidFill>
                  <a:srgbClr val="3E3D2D"/>
                </a:solidFill>
              </a:rPr>
              <a:t>affect the ecosystem itself – indirect effects on community structure.</a:t>
            </a:r>
          </a:p>
        </p:txBody>
      </p:sp>
    </p:spTree>
  </p:cSld>
  <p:clrMapOvr>
    <a:masterClrMapping/>
  </p:clrMapOvr>
  <p:transition xmlns:p14="http://schemas.microsoft.com/office/powerpoint/2010/main" spd="med" advClick="1"/>
</p:sld>
</file>

<file path=ppt/slides/slide3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7" name="Title 1"/>
          <p:cNvSpPr txBox="1"/>
          <p:nvPr>
            <p:ph type="title"/>
          </p:nvPr>
        </p:nvSpPr>
        <p:spPr>
          <a:xfrm>
            <a:off x="1043489" y="1027664"/>
            <a:ext cx="7024746" cy="1143001"/>
          </a:xfrm>
          <a:prstGeom prst="rect">
            <a:avLst/>
          </a:prstGeom>
        </p:spPr>
        <p:txBody>
          <a:bodyPr/>
          <a:lstStyle/>
          <a:p>
            <a:pPr/>
            <a:r>
              <a:t>Ecosystem Engineers</a:t>
            </a:r>
          </a:p>
        </p:txBody>
      </p:sp>
      <p:sp>
        <p:nvSpPr>
          <p:cNvPr id="408" name="Content Placeholder 2"/>
          <p:cNvSpPr txBox="1"/>
          <p:nvPr>
            <p:ph type="body" sz="half" idx="1"/>
          </p:nvPr>
        </p:nvSpPr>
        <p:spPr>
          <a:xfrm>
            <a:off x="1043491" y="2323652"/>
            <a:ext cx="6777319" cy="3508977"/>
          </a:xfrm>
          <a:prstGeom prst="rect">
            <a:avLst/>
          </a:prstGeom>
        </p:spPr>
        <p:txBody>
          <a:bodyPr/>
          <a:lstStyle/>
          <a:p>
            <a:pPr/>
            <a:r>
              <a:t>In order for an organism to be considered an ecosystem engineer, it must alter the availability of environmental resources. Corals are considered autogenic ecosystem engineers because their physical structure alters ocean currents and siltation rates, creating conditions that many reef communities require.</a:t>
            </a:r>
          </a:p>
        </p:txBody>
      </p:sp>
    </p:spTree>
  </p:cSld>
  <p:clrMapOvr>
    <a:masterClrMapping/>
  </p:clrMapOvr>
  <p:transition xmlns:p14="http://schemas.microsoft.com/office/powerpoint/2010/main" spd="med" advClick="1"/>
</p:sld>
</file>

<file path=ppt/slides/slide3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0" name="Title 1"/>
          <p:cNvSpPr txBox="1"/>
          <p:nvPr>
            <p:ph type="title"/>
          </p:nvPr>
        </p:nvSpPr>
        <p:spPr>
          <a:xfrm>
            <a:off x="1043489" y="1027664"/>
            <a:ext cx="7024746" cy="1143001"/>
          </a:xfrm>
          <a:prstGeom prst="rect">
            <a:avLst/>
          </a:prstGeom>
        </p:spPr>
        <p:txBody>
          <a:bodyPr/>
          <a:lstStyle/>
          <a:p>
            <a:pPr/>
            <a:r>
              <a:t>Ecosystem Engineers</a:t>
            </a:r>
          </a:p>
        </p:txBody>
      </p:sp>
      <p:sp>
        <p:nvSpPr>
          <p:cNvPr id="411" name="Content Placeholder 2"/>
          <p:cNvSpPr txBox="1"/>
          <p:nvPr>
            <p:ph type="body" sz="half" idx="1"/>
          </p:nvPr>
        </p:nvSpPr>
        <p:spPr>
          <a:xfrm>
            <a:off x="1043493" y="2323652"/>
            <a:ext cx="3752626" cy="3508977"/>
          </a:xfrm>
          <a:prstGeom prst="rect">
            <a:avLst/>
          </a:prstGeom>
        </p:spPr>
        <p:txBody>
          <a:bodyPr/>
          <a:lstStyle/>
          <a:p>
            <a:pPr/>
            <a:r>
              <a:t>Ecosystem engineers can also alter the environment by directly redistributing or transforming living and non-living materials.</a:t>
            </a:r>
          </a:p>
        </p:txBody>
      </p:sp>
      <p:pic>
        <p:nvPicPr>
          <p:cNvPr id="412" name="Picture 3" descr="Picture 3"/>
          <p:cNvPicPr>
            <a:picLocks noChangeAspect="1"/>
          </p:cNvPicPr>
          <p:nvPr/>
        </p:nvPicPr>
        <p:blipFill>
          <a:blip r:embed="rId2">
            <a:extLst/>
          </a:blip>
          <a:stretch>
            <a:fillRect/>
          </a:stretch>
        </p:blipFill>
        <p:spPr>
          <a:xfrm>
            <a:off x="5355156" y="2170664"/>
            <a:ext cx="2829038" cy="4145878"/>
          </a:xfrm>
          <a:prstGeom prst="rect">
            <a:avLst/>
          </a:prstGeom>
          <a:ln w="12700">
            <a:miter lim="400000"/>
          </a:ln>
        </p:spPr>
      </p:pic>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1" name="Title 1"/>
          <p:cNvSpPr txBox="1"/>
          <p:nvPr>
            <p:ph type="title"/>
          </p:nvPr>
        </p:nvSpPr>
        <p:spPr>
          <a:xfrm>
            <a:off x="1043489" y="1027664"/>
            <a:ext cx="7024746" cy="1143001"/>
          </a:xfrm>
          <a:prstGeom prst="rect">
            <a:avLst/>
          </a:prstGeom>
        </p:spPr>
        <p:txBody>
          <a:bodyPr/>
          <a:lstStyle/>
          <a:p>
            <a:pPr/>
            <a:r>
              <a:t>Disturbance &amp; Succession</a:t>
            </a:r>
          </a:p>
        </p:txBody>
      </p:sp>
      <p:sp>
        <p:nvSpPr>
          <p:cNvPr id="292" name="Content Placeholder 2"/>
          <p:cNvSpPr txBox="1"/>
          <p:nvPr>
            <p:ph type="body" sz="half" idx="1"/>
          </p:nvPr>
        </p:nvSpPr>
        <p:spPr>
          <a:xfrm>
            <a:off x="1043491" y="2323652"/>
            <a:ext cx="6777319" cy="3508977"/>
          </a:xfrm>
          <a:prstGeom prst="rect">
            <a:avLst/>
          </a:prstGeom>
        </p:spPr>
        <p:txBody>
          <a:bodyPr/>
          <a:lstStyle/>
          <a:p>
            <a:pPr/>
            <a:r>
              <a:t>Disturbance and succession are two common causes of change in community structure.</a:t>
            </a:r>
          </a:p>
        </p:txBody>
      </p:sp>
    </p:spTree>
  </p:cSld>
  <p:clrMapOvr>
    <a:masterClrMapping/>
  </p:clrMapOvr>
  <p:transition xmlns:p14="http://schemas.microsoft.com/office/powerpoint/2010/main" spd="med" advClick="1"/>
</p:sld>
</file>

<file path=ppt/slides/slide4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4" name="Title 1"/>
          <p:cNvSpPr txBox="1"/>
          <p:nvPr>
            <p:ph type="title"/>
          </p:nvPr>
        </p:nvSpPr>
        <p:spPr>
          <a:xfrm>
            <a:off x="1043489" y="1027664"/>
            <a:ext cx="7024746" cy="1143001"/>
          </a:xfrm>
          <a:prstGeom prst="rect">
            <a:avLst/>
          </a:prstGeom>
        </p:spPr>
        <p:txBody>
          <a:bodyPr/>
          <a:lstStyle>
            <a:lvl1pPr>
              <a:defRPr sz="3600"/>
            </a:lvl1pPr>
          </a:lstStyle>
          <a:p>
            <a:pPr/>
            <a:r>
              <a:t>Beavers &amp; Willow - Yellowstone</a:t>
            </a:r>
          </a:p>
        </p:txBody>
      </p:sp>
      <p:sp>
        <p:nvSpPr>
          <p:cNvPr id="415" name="Content Placeholder 2"/>
          <p:cNvSpPr txBox="1"/>
          <p:nvPr>
            <p:ph type="body" sz="quarter" idx="1"/>
          </p:nvPr>
        </p:nvSpPr>
        <p:spPr>
          <a:xfrm>
            <a:off x="1043493" y="2323652"/>
            <a:ext cx="3453802" cy="3508977"/>
          </a:xfrm>
          <a:prstGeom prst="rect">
            <a:avLst/>
          </a:prstGeom>
        </p:spPr>
        <p:txBody>
          <a:bodyPr/>
          <a:lstStyle/>
          <a:p>
            <a:pPr/>
            <a:r>
              <a:t>In Yellowstone, elk herbivory also reduced willow density.</a:t>
            </a:r>
          </a:p>
          <a:p>
            <a:pPr lvl="1" marL="640080" indent="-274320">
              <a:defRPr sz="2200"/>
            </a:pPr>
            <a:r>
              <a:t>Beavers disappeared.</a:t>
            </a:r>
          </a:p>
          <a:p>
            <a:pPr lvl="1" marL="640080" indent="-274320">
              <a:defRPr sz="2200"/>
            </a:pPr>
            <a:r>
              <a:t>Would returning beavers be beneficial?</a:t>
            </a:r>
          </a:p>
        </p:txBody>
      </p:sp>
      <p:pic>
        <p:nvPicPr>
          <p:cNvPr id="416" name="Picture 3" descr="Picture 3"/>
          <p:cNvPicPr>
            <a:picLocks noChangeAspect="1"/>
          </p:cNvPicPr>
          <p:nvPr/>
        </p:nvPicPr>
        <p:blipFill>
          <a:blip r:embed="rId2">
            <a:extLst/>
          </a:blip>
          <a:stretch>
            <a:fillRect/>
          </a:stretch>
        </p:blipFill>
        <p:spPr>
          <a:xfrm>
            <a:off x="4189133" y="2170664"/>
            <a:ext cx="4219014" cy="4240594"/>
          </a:xfrm>
          <a:prstGeom prst="rect">
            <a:avLst/>
          </a:prstGeom>
          <a:ln w="12700">
            <a:miter lim="400000"/>
          </a:ln>
        </p:spPr>
      </p:pic>
    </p:spTree>
  </p:cSld>
  <p:clrMapOvr>
    <a:masterClrMapping/>
  </p:clrMapOvr>
  <p:transition xmlns:p14="http://schemas.microsoft.com/office/powerpoint/2010/main" spd="med" advClick="1"/>
</p:sld>
</file>

<file path=ppt/slides/slide4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8" name="Title 1"/>
          <p:cNvSpPr txBox="1"/>
          <p:nvPr>
            <p:ph type="title"/>
          </p:nvPr>
        </p:nvSpPr>
        <p:spPr>
          <a:xfrm>
            <a:off x="1043489" y="1027664"/>
            <a:ext cx="7024746" cy="1143001"/>
          </a:xfrm>
          <a:prstGeom prst="rect">
            <a:avLst/>
          </a:prstGeom>
        </p:spPr>
        <p:txBody>
          <a:bodyPr/>
          <a:lstStyle>
            <a:lvl1pPr defTabSz="896111">
              <a:defRPr sz="3528"/>
            </a:lvl1pPr>
          </a:lstStyle>
          <a:p>
            <a:pPr/>
            <a:r>
              <a:t>Top-Down vs Bottom-Up Control</a:t>
            </a:r>
          </a:p>
        </p:txBody>
      </p:sp>
      <p:sp>
        <p:nvSpPr>
          <p:cNvPr id="419" name="Content Placeholder 2"/>
          <p:cNvSpPr txBox="1"/>
          <p:nvPr>
            <p:ph type="body" sz="half" idx="1"/>
          </p:nvPr>
        </p:nvSpPr>
        <p:spPr>
          <a:xfrm>
            <a:off x="1043491" y="2323652"/>
            <a:ext cx="6777319" cy="3508977"/>
          </a:xfrm>
          <a:prstGeom prst="rect">
            <a:avLst/>
          </a:prstGeom>
        </p:spPr>
        <p:txBody>
          <a:bodyPr/>
          <a:lstStyle/>
          <a:p>
            <a:pPr marL="332613" indent="-266090" defTabSz="886968">
              <a:lnSpc>
                <a:spcPct val="90000"/>
              </a:lnSpc>
              <a:defRPr sz="2328"/>
            </a:pPr>
            <a:r>
              <a:t>Some ecologists have suggested that communities are not so much structured by consumers as by resource availability.</a:t>
            </a:r>
          </a:p>
          <a:p>
            <a:pPr marL="332613" indent="-266090" defTabSz="886968">
              <a:lnSpc>
                <a:spcPct val="90000"/>
              </a:lnSpc>
              <a:defRPr sz="2328"/>
            </a:pPr>
            <a:r>
              <a:t>Support for this suggestion comes from farms where additions of nutrients like nitrogen and phosphorus have successfully increased crop yields. Ecologists taking a bottom-up perspective hypothesize that organisms on each trophic level are resource limited.</a:t>
            </a:r>
          </a:p>
        </p:txBody>
      </p:sp>
    </p:spTree>
  </p:cSld>
  <p:clrMapOvr>
    <a:masterClrMapping/>
  </p:clrMapOvr>
  <p:transition xmlns:p14="http://schemas.microsoft.com/office/powerpoint/2010/main" spd="med" advClick="1"/>
</p:sld>
</file>

<file path=ppt/slides/slide4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1" name="Title 1"/>
          <p:cNvSpPr txBox="1"/>
          <p:nvPr>
            <p:ph type="title"/>
          </p:nvPr>
        </p:nvSpPr>
        <p:spPr>
          <a:xfrm>
            <a:off x="1043489" y="1027664"/>
            <a:ext cx="7024746" cy="1143001"/>
          </a:xfrm>
          <a:prstGeom prst="rect">
            <a:avLst/>
          </a:prstGeom>
        </p:spPr>
        <p:txBody>
          <a:bodyPr/>
          <a:lstStyle/>
          <a:p>
            <a:pPr/>
            <a:r>
              <a:t>Bottom-Up Control</a:t>
            </a:r>
          </a:p>
        </p:txBody>
      </p:sp>
      <p:sp>
        <p:nvSpPr>
          <p:cNvPr id="422" name="Content Placeholder 2"/>
          <p:cNvSpPr txBox="1"/>
          <p:nvPr>
            <p:ph type="body" sz="quarter" idx="1"/>
          </p:nvPr>
        </p:nvSpPr>
        <p:spPr>
          <a:xfrm>
            <a:off x="1043491" y="2323652"/>
            <a:ext cx="3483685" cy="3508977"/>
          </a:xfrm>
          <a:prstGeom prst="rect">
            <a:avLst/>
          </a:prstGeom>
        </p:spPr>
        <p:txBody>
          <a:bodyPr/>
          <a:lstStyle/>
          <a:p>
            <a:pPr/>
            <a:r>
              <a:t>When leaf litter in the stream was limited, primary consumers and predators declined.</a:t>
            </a:r>
          </a:p>
        </p:txBody>
      </p:sp>
      <p:pic>
        <p:nvPicPr>
          <p:cNvPr id="423" name="Picture 4" descr="Picture 4"/>
          <p:cNvPicPr>
            <a:picLocks noChangeAspect="1"/>
          </p:cNvPicPr>
          <p:nvPr/>
        </p:nvPicPr>
        <p:blipFill>
          <a:blip r:embed="rId2">
            <a:extLst/>
          </a:blip>
          <a:stretch>
            <a:fillRect/>
          </a:stretch>
        </p:blipFill>
        <p:spPr>
          <a:xfrm>
            <a:off x="4646417" y="2719292"/>
            <a:ext cx="4060552" cy="3364755"/>
          </a:xfrm>
          <a:prstGeom prst="rect">
            <a:avLst/>
          </a:prstGeom>
          <a:ln w="12700">
            <a:miter lim="400000"/>
          </a:ln>
        </p:spPr>
      </p:pic>
      <p:pic>
        <p:nvPicPr>
          <p:cNvPr id="424" name="Picture 5" descr="Picture 5"/>
          <p:cNvPicPr>
            <a:picLocks noChangeAspect="1"/>
          </p:cNvPicPr>
          <p:nvPr/>
        </p:nvPicPr>
        <p:blipFill>
          <a:blip r:embed="rId3">
            <a:extLst/>
          </a:blip>
          <a:stretch>
            <a:fillRect/>
          </a:stretch>
        </p:blipFill>
        <p:spPr>
          <a:xfrm>
            <a:off x="5782235" y="865841"/>
            <a:ext cx="2794001" cy="1746251"/>
          </a:xfrm>
          <a:prstGeom prst="rect">
            <a:avLst/>
          </a:prstGeom>
          <a:ln w="12700">
            <a:miter lim="400000"/>
          </a:ln>
        </p:spPr>
      </p:pic>
    </p:spTree>
  </p:cSld>
  <p:clrMapOvr>
    <a:masterClrMapping/>
  </p:clrMapOvr>
  <p:transition xmlns:p14="http://schemas.microsoft.com/office/powerpoint/2010/main" spd="med" advClick="1"/>
</p:sld>
</file>

<file path=ppt/slides/slide4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26" name="Title 1"/>
          <p:cNvSpPr txBox="1"/>
          <p:nvPr>
            <p:ph type="title"/>
          </p:nvPr>
        </p:nvSpPr>
        <p:spPr>
          <a:xfrm>
            <a:off x="1043489" y="1027664"/>
            <a:ext cx="7024746" cy="1143001"/>
          </a:xfrm>
          <a:prstGeom prst="rect">
            <a:avLst/>
          </a:prstGeom>
        </p:spPr>
        <p:txBody>
          <a:bodyPr/>
          <a:lstStyle/>
          <a:p>
            <a:pPr/>
            <a:r>
              <a:t>Food Chain Length</a:t>
            </a:r>
          </a:p>
        </p:txBody>
      </p:sp>
      <p:sp>
        <p:nvSpPr>
          <p:cNvPr id="427" name="Content Placeholder 2"/>
          <p:cNvSpPr txBox="1"/>
          <p:nvPr>
            <p:ph type="body" sz="half" idx="1"/>
          </p:nvPr>
        </p:nvSpPr>
        <p:spPr>
          <a:xfrm>
            <a:off x="1043492" y="2323652"/>
            <a:ext cx="3976743" cy="3508977"/>
          </a:xfrm>
          <a:prstGeom prst="rect">
            <a:avLst/>
          </a:prstGeom>
        </p:spPr>
        <p:txBody>
          <a:bodyPr/>
          <a:lstStyle/>
          <a:p>
            <a:pPr>
              <a:defRPr sz="2200"/>
            </a:pPr>
            <a:r>
              <a:t>What limits the size of food chains?</a:t>
            </a:r>
          </a:p>
          <a:p>
            <a:pPr>
              <a:defRPr b="1" sz="2200">
                <a:solidFill>
                  <a:schemeClr val="accent3"/>
                </a:solidFill>
              </a:defRPr>
            </a:pPr>
            <a:r>
              <a:t>Productivity</a:t>
            </a:r>
            <a:r>
              <a:rPr b="0">
                <a:solidFill>
                  <a:srgbClr val="3E3D2D"/>
                </a:solidFill>
              </a:rPr>
              <a:t>- more producers = more links</a:t>
            </a:r>
          </a:p>
          <a:p>
            <a:pPr>
              <a:defRPr b="1" sz="2200">
                <a:solidFill>
                  <a:schemeClr val="accent3"/>
                </a:solidFill>
              </a:defRPr>
            </a:pPr>
            <a:r>
              <a:t>Ecosystem size </a:t>
            </a:r>
            <a:r>
              <a:rPr b="0">
                <a:solidFill>
                  <a:srgbClr val="3E3D2D"/>
                </a:solidFill>
              </a:rPr>
              <a:t>– bigger lake = more links</a:t>
            </a:r>
          </a:p>
          <a:p>
            <a:pPr>
              <a:defRPr b="1" sz="2200">
                <a:solidFill>
                  <a:schemeClr val="accent3"/>
                </a:solidFill>
              </a:defRPr>
            </a:pPr>
            <a:r>
              <a:t>Productive-space </a:t>
            </a:r>
            <a:r>
              <a:rPr b="0">
                <a:solidFill>
                  <a:srgbClr val="3E3D2D"/>
                </a:solidFill>
              </a:rPr>
              <a:t>– both aspects important.</a:t>
            </a:r>
          </a:p>
        </p:txBody>
      </p:sp>
      <p:pic>
        <p:nvPicPr>
          <p:cNvPr id="428" name="Picture 3" descr="Picture 3"/>
          <p:cNvPicPr>
            <a:picLocks noChangeAspect="1"/>
          </p:cNvPicPr>
          <p:nvPr/>
        </p:nvPicPr>
        <p:blipFill>
          <a:blip r:embed="rId2">
            <a:extLst/>
          </a:blip>
          <a:stretch>
            <a:fillRect/>
          </a:stretch>
        </p:blipFill>
        <p:spPr>
          <a:xfrm>
            <a:off x="5020233" y="2199296"/>
            <a:ext cx="3791324" cy="4237363"/>
          </a:xfrm>
          <a:prstGeom prst="rect">
            <a:avLst/>
          </a:prstGeom>
          <a:ln w="12700">
            <a:miter lim="400000"/>
          </a:ln>
        </p:spPr>
      </p:pic>
    </p:spTree>
  </p:cSld>
  <p:clrMapOvr>
    <a:masterClrMapping/>
  </p:clrMapOvr>
  <p:transition xmlns:p14="http://schemas.microsoft.com/office/powerpoint/2010/main" spd="med" advClick="1"/>
</p:sld>
</file>

<file path=ppt/slides/slide4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0" name="Title 3"/>
          <p:cNvSpPr txBox="1"/>
          <p:nvPr>
            <p:ph type="ctrTitle"/>
          </p:nvPr>
        </p:nvSpPr>
        <p:spPr>
          <a:xfrm>
            <a:off x="4733364" y="2708475"/>
            <a:ext cx="3313357" cy="1702161"/>
          </a:xfrm>
          <a:prstGeom prst="rect">
            <a:avLst/>
          </a:prstGeom>
        </p:spPr>
        <p:txBody>
          <a:bodyPr/>
          <a:lstStyle/>
          <a:p>
            <a:pPr/>
            <a:r>
              <a:t>Community Stability</a:t>
            </a:r>
          </a:p>
        </p:txBody>
      </p:sp>
    </p:spTree>
  </p:cSld>
  <p:clrMapOvr>
    <a:masterClrMapping/>
  </p:clrMapOvr>
  <p:transition xmlns:p14="http://schemas.microsoft.com/office/powerpoint/2010/main" spd="med" advClick="1"/>
</p:sld>
</file>

<file path=ppt/slides/slide4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2" name="Title 1"/>
          <p:cNvSpPr txBox="1"/>
          <p:nvPr>
            <p:ph type="title"/>
          </p:nvPr>
        </p:nvSpPr>
        <p:spPr>
          <a:xfrm>
            <a:off x="1043489" y="1027664"/>
            <a:ext cx="7024746" cy="1143001"/>
          </a:xfrm>
          <a:prstGeom prst="rect">
            <a:avLst/>
          </a:prstGeom>
        </p:spPr>
        <p:txBody>
          <a:bodyPr/>
          <a:lstStyle/>
          <a:p>
            <a:pPr/>
            <a:r>
              <a:t>Resistance</a:t>
            </a:r>
          </a:p>
        </p:txBody>
      </p:sp>
      <p:sp>
        <p:nvSpPr>
          <p:cNvPr id="433" name="Content Placeholder 2"/>
          <p:cNvSpPr txBox="1"/>
          <p:nvPr>
            <p:ph type="body" sz="half" idx="1"/>
          </p:nvPr>
        </p:nvSpPr>
        <p:spPr>
          <a:xfrm>
            <a:off x="1043491" y="2323652"/>
            <a:ext cx="6777319" cy="3508977"/>
          </a:xfrm>
          <a:prstGeom prst="rect">
            <a:avLst/>
          </a:prstGeom>
        </p:spPr>
        <p:txBody>
          <a:bodyPr/>
          <a:lstStyle/>
          <a:p>
            <a:pPr marL="332613" indent="-266090" defTabSz="886968">
              <a:defRPr sz="2328"/>
            </a:pPr>
            <a:r>
              <a:t>How </a:t>
            </a:r>
            <a:r>
              <a:rPr b="1">
                <a:solidFill>
                  <a:schemeClr val="accent3"/>
                </a:solidFill>
              </a:rPr>
              <a:t>resistant</a:t>
            </a:r>
            <a:r>
              <a:t> is the community to disturbance?</a:t>
            </a:r>
          </a:p>
          <a:p>
            <a:pPr lvl="1" marL="620877" indent="-266090" defTabSz="886968">
              <a:defRPr sz="2134"/>
            </a:pPr>
            <a:r>
              <a:t>How big of a change did the disturbance cause?</a:t>
            </a:r>
          </a:p>
          <a:p>
            <a:pPr marL="332613" indent="-266090" defTabSz="886968">
              <a:defRPr sz="2328"/>
            </a:pPr>
            <a:r>
              <a:t>The term </a:t>
            </a:r>
            <a:r>
              <a:rPr b="1">
                <a:solidFill>
                  <a:schemeClr val="accent3"/>
                </a:solidFill>
              </a:rPr>
              <a:t>resistance</a:t>
            </a:r>
            <a:r>
              <a:t> is used to describe how much the community changes due to a particular disturbance. More resistant communities will change less. </a:t>
            </a:r>
          </a:p>
          <a:p>
            <a:pPr lvl="1" marL="620877" indent="-266090" defTabSz="886968">
              <a:defRPr sz="2134"/>
            </a:pPr>
            <a:r>
              <a:t>Disturbance specific</a:t>
            </a:r>
          </a:p>
        </p:txBody>
      </p:sp>
    </p:spTree>
  </p:cSld>
  <p:clrMapOvr>
    <a:masterClrMapping/>
  </p:clrMapOvr>
  <p:transition xmlns:p14="http://schemas.microsoft.com/office/powerpoint/2010/main" spd="med" advClick="1"/>
</p:sld>
</file>

<file path=ppt/slides/slide4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5" name="Title 1"/>
          <p:cNvSpPr txBox="1"/>
          <p:nvPr>
            <p:ph type="title"/>
          </p:nvPr>
        </p:nvSpPr>
        <p:spPr>
          <a:xfrm>
            <a:off x="1043489" y="1027664"/>
            <a:ext cx="7024746" cy="1143001"/>
          </a:xfrm>
          <a:prstGeom prst="rect">
            <a:avLst/>
          </a:prstGeom>
        </p:spPr>
        <p:txBody>
          <a:bodyPr/>
          <a:lstStyle/>
          <a:p>
            <a:pPr/>
            <a:r>
              <a:t>Return Time</a:t>
            </a:r>
          </a:p>
        </p:txBody>
      </p:sp>
      <p:sp>
        <p:nvSpPr>
          <p:cNvPr id="436" name="Content Placeholder 2"/>
          <p:cNvSpPr txBox="1"/>
          <p:nvPr>
            <p:ph type="body" sz="half" idx="1"/>
          </p:nvPr>
        </p:nvSpPr>
        <p:spPr>
          <a:xfrm>
            <a:off x="1043491" y="2323652"/>
            <a:ext cx="6777319" cy="3508977"/>
          </a:xfrm>
          <a:prstGeom prst="rect">
            <a:avLst/>
          </a:prstGeom>
        </p:spPr>
        <p:txBody>
          <a:bodyPr/>
          <a:lstStyle/>
          <a:p>
            <a:pPr/>
            <a:r>
              <a:t>How quickly did the community recover from the change?</a:t>
            </a:r>
          </a:p>
          <a:p>
            <a:pPr>
              <a:defRPr b="1">
                <a:solidFill>
                  <a:schemeClr val="accent3"/>
                </a:solidFill>
              </a:defRPr>
            </a:pPr>
            <a:r>
              <a:t>Return time</a:t>
            </a:r>
            <a:r>
              <a:rPr b="0">
                <a:solidFill>
                  <a:srgbClr val="3E3D2D"/>
                </a:solidFill>
              </a:rPr>
              <a:t> is the amount of time it takes for the community to stop changing (reach an equilibrium) after the disturbance. </a:t>
            </a:r>
          </a:p>
        </p:txBody>
      </p:sp>
    </p:spTree>
  </p:cSld>
  <p:clrMapOvr>
    <a:masterClrMapping/>
  </p:clrMapOvr>
  <p:transition xmlns:p14="http://schemas.microsoft.com/office/powerpoint/2010/main" spd="med" advClick="1"/>
</p:sld>
</file>

<file path=ppt/slides/slide4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38" name="Title 1"/>
          <p:cNvSpPr txBox="1"/>
          <p:nvPr>
            <p:ph type="title"/>
          </p:nvPr>
        </p:nvSpPr>
        <p:spPr>
          <a:xfrm>
            <a:off x="1043489" y="1027664"/>
            <a:ext cx="7024746" cy="1143001"/>
          </a:xfrm>
          <a:prstGeom prst="rect">
            <a:avLst/>
          </a:prstGeom>
        </p:spPr>
        <p:txBody>
          <a:bodyPr/>
          <a:lstStyle/>
          <a:p>
            <a:pPr/>
            <a:r>
              <a:t>Resilience</a:t>
            </a:r>
          </a:p>
        </p:txBody>
      </p:sp>
      <p:sp>
        <p:nvSpPr>
          <p:cNvPr id="439" name="Content Placeholder 2"/>
          <p:cNvSpPr txBox="1"/>
          <p:nvPr>
            <p:ph type="body" sz="half" idx="1"/>
          </p:nvPr>
        </p:nvSpPr>
        <p:spPr>
          <a:xfrm>
            <a:off x="1043491" y="2323652"/>
            <a:ext cx="6777319" cy="3508977"/>
          </a:xfrm>
          <a:prstGeom prst="rect">
            <a:avLst/>
          </a:prstGeom>
        </p:spPr>
        <p:txBody>
          <a:bodyPr/>
          <a:lstStyle/>
          <a:p>
            <a:pPr/>
            <a:r>
              <a:t>How closely did the post-recovery community resemble the pre-disturbance community?</a:t>
            </a:r>
          </a:p>
        </p:txBody>
      </p:sp>
    </p:spTree>
  </p:cSld>
  <p:clrMapOvr>
    <a:masterClrMapping/>
  </p:clrMapOvr>
  <p:transition xmlns:p14="http://schemas.microsoft.com/office/powerpoint/2010/main" spd="med" advClick="1"/>
</p:sld>
</file>

<file path=ppt/slides/slide4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1" name="Title 1"/>
          <p:cNvSpPr txBox="1"/>
          <p:nvPr>
            <p:ph type="title"/>
          </p:nvPr>
        </p:nvSpPr>
        <p:spPr>
          <a:xfrm>
            <a:off x="1043489" y="1027664"/>
            <a:ext cx="7024746" cy="1143001"/>
          </a:xfrm>
          <a:prstGeom prst="rect">
            <a:avLst/>
          </a:prstGeom>
        </p:spPr>
        <p:txBody>
          <a:bodyPr/>
          <a:lstStyle/>
          <a:p>
            <a:pPr/>
            <a:r>
              <a:t>Response to Disturbance</a:t>
            </a:r>
          </a:p>
        </p:txBody>
      </p:sp>
      <p:sp>
        <p:nvSpPr>
          <p:cNvPr id="442" name="Content Placeholder 2"/>
          <p:cNvSpPr txBox="1"/>
          <p:nvPr>
            <p:ph type="body" sz="half" idx="1"/>
          </p:nvPr>
        </p:nvSpPr>
        <p:spPr>
          <a:xfrm>
            <a:off x="1043491" y="2323652"/>
            <a:ext cx="6777319" cy="3508977"/>
          </a:xfrm>
          <a:prstGeom prst="rect">
            <a:avLst/>
          </a:prstGeom>
        </p:spPr>
        <p:txBody>
          <a:bodyPr/>
          <a:lstStyle/>
          <a:p>
            <a:pPr/>
            <a:r>
              <a:t>Communities differ in their response to disturbance in each of the three ways you saw in the simulation. The response can also change depending on what the disturbance is. For instance, the size of a disturbance affects recovery time. The larger the disturbance, the longer (in general) you expect recovery to take.</a:t>
            </a:r>
          </a:p>
        </p:txBody>
      </p:sp>
    </p:spTree>
  </p:cSld>
  <p:clrMapOvr>
    <a:masterClrMapping/>
  </p:clrMapOvr>
  <p:transition xmlns:p14="http://schemas.microsoft.com/office/powerpoint/2010/main" spd="med" advClick="1"/>
</p:sld>
</file>

<file path=ppt/slides/slide4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4" name="Title 1"/>
          <p:cNvSpPr txBox="1"/>
          <p:nvPr>
            <p:ph type="title"/>
          </p:nvPr>
        </p:nvSpPr>
        <p:spPr>
          <a:xfrm>
            <a:off x="1043489" y="1027664"/>
            <a:ext cx="7024746" cy="1143001"/>
          </a:xfrm>
          <a:prstGeom prst="rect">
            <a:avLst/>
          </a:prstGeom>
        </p:spPr>
        <p:txBody>
          <a:bodyPr/>
          <a:lstStyle/>
          <a:p>
            <a:pPr/>
            <a:r>
              <a:t>Persistence</a:t>
            </a:r>
          </a:p>
        </p:txBody>
      </p:sp>
      <p:sp>
        <p:nvSpPr>
          <p:cNvPr id="445" name="Content Placeholder 2"/>
          <p:cNvSpPr txBox="1"/>
          <p:nvPr>
            <p:ph type="body" sz="half" idx="1"/>
          </p:nvPr>
        </p:nvSpPr>
        <p:spPr>
          <a:xfrm>
            <a:off x="1043491" y="2323652"/>
            <a:ext cx="6777319" cy="3508977"/>
          </a:xfrm>
          <a:prstGeom prst="rect">
            <a:avLst/>
          </a:prstGeom>
        </p:spPr>
        <p:txBody>
          <a:bodyPr/>
          <a:lstStyle/>
          <a:p>
            <a:pPr/>
            <a:r>
              <a:t>The overall degree to which a community stays the same over time, especially (but not exclusively) after disturbances, is called the community's </a:t>
            </a:r>
            <a:r>
              <a:rPr b="1">
                <a:solidFill>
                  <a:schemeClr val="accent3"/>
                </a:solidFill>
              </a:rPr>
              <a:t>persistence</a:t>
            </a:r>
            <a:r>
              <a:t>.</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4" name="Title 1"/>
          <p:cNvSpPr txBox="1"/>
          <p:nvPr>
            <p:ph type="title"/>
          </p:nvPr>
        </p:nvSpPr>
        <p:spPr>
          <a:xfrm>
            <a:off x="1043489" y="1027664"/>
            <a:ext cx="7024746" cy="1143001"/>
          </a:xfrm>
          <a:prstGeom prst="rect">
            <a:avLst/>
          </a:prstGeom>
        </p:spPr>
        <p:txBody>
          <a:bodyPr/>
          <a:lstStyle/>
          <a:p>
            <a:pPr/>
            <a:r>
              <a:t>Disturbance</a:t>
            </a:r>
          </a:p>
        </p:txBody>
      </p:sp>
      <p:sp>
        <p:nvSpPr>
          <p:cNvPr id="295" name="Content Placeholder 2"/>
          <p:cNvSpPr txBox="1"/>
          <p:nvPr>
            <p:ph type="body" idx="1"/>
          </p:nvPr>
        </p:nvSpPr>
        <p:spPr>
          <a:xfrm>
            <a:off x="954591" y="2272851"/>
            <a:ext cx="6777319" cy="3886384"/>
          </a:xfrm>
          <a:prstGeom prst="rect">
            <a:avLst/>
          </a:prstGeom>
        </p:spPr>
        <p:txBody>
          <a:bodyPr/>
          <a:lstStyle/>
          <a:p>
            <a:pPr>
              <a:lnSpc>
                <a:spcPct val="90000"/>
              </a:lnSpc>
              <a:defRPr b="1">
                <a:solidFill>
                  <a:schemeClr val="accent3"/>
                </a:solidFill>
              </a:defRPr>
            </a:pPr>
            <a:r>
              <a:t>Disturbance</a:t>
            </a:r>
            <a:r>
              <a:rPr b="0"/>
              <a:t> </a:t>
            </a:r>
            <a:r>
              <a:rPr b="0">
                <a:solidFill>
                  <a:srgbClr val="3E3D2D"/>
                </a:solidFill>
              </a:rPr>
              <a:t>is "any relatively discrete event in time that disrupts ecosystem, community, or population structure and changes resources, substrate availability, or the physical environment.”</a:t>
            </a:r>
            <a:r>
              <a:rPr b="0" baseline="30000">
                <a:solidFill>
                  <a:srgbClr val="3E3D2D"/>
                </a:solidFill>
              </a:rPr>
              <a:t> </a:t>
            </a:r>
            <a:endParaRPr baseline="30000"/>
          </a:p>
          <a:p>
            <a:pPr>
              <a:lnSpc>
                <a:spcPct val="90000"/>
              </a:lnSpc>
            </a:pPr>
            <a:r>
              <a:t>This broad definition covers nearly anything that creates open space, including hurricanes, volcanoes, floods, footprints, and last but not least, fire. Disturbances result from forces originating </a:t>
            </a:r>
            <a:r>
              <a:rPr i="1"/>
              <a:t>outside</a:t>
            </a:r>
            <a:r>
              <a:t> the community.</a:t>
            </a:r>
          </a:p>
        </p:txBody>
      </p:sp>
    </p:spTree>
  </p:cSld>
  <p:clrMapOvr>
    <a:masterClrMapping/>
  </p:clrMapOvr>
  <p:transition xmlns:p14="http://schemas.microsoft.com/office/powerpoint/2010/main" spd="med" advClick="1"/>
</p:sld>
</file>

<file path=ppt/slides/slide5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47" name="Title 1"/>
          <p:cNvSpPr txBox="1"/>
          <p:nvPr>
            <p:ph type="title"/>
          </p:nvPr>
        </p:nvSpPr>
        <p:spPr>
          <a:xfrm>
            <a:off x="1043489" y="1027664"/>
            <a:ext cx="7024746" cy="1143001"/>
          </a:xfrm>
          <a:prstGeom prst="rect">
            <a:avLst/>
          </a:prstGeom>
        </p:spPr>
        <p:txBody>
          <a:bodyPr/>
          <a:lstStyle/>
          <a:p>
            <a:pPr/>
            <a:r>
              <a:t>Alternative Stable States</a:t>
            </a:r>
          </a:p>
        </p:txBody>
      </p:sp>
      <p:sp>
        <p:nvSpPr>
          <p:cNvPr id="448" name="Content Placeholder 2"/>
          <p:cNvSpPr txBox="1"/>
          <p:nvPr>
            <p:ph type="body" sz="half" idx="1"/>
          </p:nvPr>
        </p:nvSpPr>
        <p:spPr>
          <a:xfrm>
            <a:off x="1043491" y="2323652"/>
            <a:ext cx="6777319" cy="3508977"/>
          </a:xfrm>
          <a:prstGeom prst="rect">
            <a:avLst/>
          </a:prstGeom>
        </p:spPr>
        <p:txBody>
          <a:bodyPr/>
          <a:lstStyle/>
          <a:p>
            <a:pPr/>
            <a:r>
              <a:t>Different potential communities in the same place are called </a:t>
            </a:r>
            <a:r>
              <a:rPr b="1">
                <a:solidFill>
                  <a:schemeClr val="accent3"/>
                </a:solidFill>
              </a:rPr>
              <a:t>alternative stable states</a:t>
            </a:r>
            <a:r>
              <a:t> and occur when more than one type of community can exist in a particular environment.</a:t>
            </a:r>
          </a:p>
        </p:txBody>
      </p:sp>
    </p:spTree>
  </p:cSld>
  <p:clrMapOvr>
    <a:masterClrMapping/>
  </p:clrMapOvr>
  <p:transition xmlns:p14="http://schemas.microsoft.com/office/powerpoint/2010/main" spd="med" advClick="1"/>
</p:sld>
</file>

<file path=ppt/slides/slide5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0" name="Title 1"/>
          <p:cNvSpPr txBox="1"/>
          <p:nvPr>
            <p:ph type="title"/>
          </p:nvPr>
        </p:nvSpPr>
        <p:spPr>
          <a:xfrm>
            <a:off x="1043489" y="1027664"/>
            <a:ext cx="7024746" cy="1143001"/>
          </a:xfrm>
          <a:prstGeom prst="rect">
            <a:avLst/>
          </a:prstGeom>
        </p:spPr>
        <p:txBody>
          <a:bodyPr/>
          <a:lstStyle>
            <a:lvl1pPr defTabSz="859536">
              <a:defRPr sz="3384"/>
            </a:lvl1pPr>
          </a:lstStyle>
          <a:p>
            <a:pPr/>
            <a:r>
              <a:t>Why are some communities more stable than others?</a:t>
            </a:r>
          </a:p>
        </p:txBody>
      </p:sp>
      <p:sp>
        <p:nvSpPr>
          <p:cNvPr id="451" name="Content Placeholder 2"/>
          <p:cNvSpPr txBox="1"/>
          <p:nvPr>
            <p:ph type="body" sz="half" idx="1"/>
          </p:nvPr>
        </p:nvSpPr>
        <p:spPr>
          <a:xfrm>
            <a:off x="1043491" y="2323652"/>
            <a:ext cx="6777319" cy="3508977"/>
          </a:xfrm>
          <a:prstGeom prst="rect">
            <a:avLst/>
          </a:prstGeom>
        </p:spPr>
        <p:txBody>
          <a:bodyPr/>
          <a:lstStyle/>
          <a:p>
            <a:pPr/>
            <a:r>
              <a:t>The </a:t>
            </a:r>
            <a:r>
              <a:rPr b="1">
                <a:solidFill>
                  <a:schemeClr val="accent3"/>
                </a:solidFill>
              </a:rPr>
              <a:t>diversity-stability hypothesis</a:t>
            </a:r>
            <a:r>
              <a:t> argues that species-rich communities are more stable.</a:t>
            </a:r>
          </a:p>
        </p:txBody>
      </p:sp>
    </p:spTree>
  </p:cSld>
  <p:clrMapOvr>
    <a:masterClrMapping/>
  </p:clrMapOvr>
  <p:transition xmlns:p14="http://schemas.microsoft.com/office/powerpoint/2010/main" spd="med" advClick="1"/>
</p:sld>
</file>

<file path=ppt/slides/slide5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3" name="Title 1"/>
          <p:cNvSpPr txBox="1"/>
          <p:nvPr>
            <p:ph type="title"/>
          </p:nvPr>
        </p:nvSpPr>
        <p:spPr>
          <a:xfrm>
            <a:off x="1043489" y="1027664"/>
            <a:ext cx="7024746" cy="1143001"/>
          </a:xfrm>
          <a:prstGeom prst="rect">
            <a:avLst/>
          </a:prstGeom>
        </p:spPr>
        <p:txBody>
          <a:bodyPr/>
          <a:lstStyle>
            <a:lvl1pPr defTabSz="859536">
              <a:defRPr sz="3384"/>
            </a:lvl1pPr>
          </a:lstStyle>
          <a:p>
            <a:pPr/>
            <a:r>
              <a:t>Why are some communities more stable than others?</a:t>
            </a:r>
          </a:p>
        </p:txBody>
      </p:sp>
      <p:sp>
        <p:nvSpPr>
          <p:cNvPr id="454" name="Content Placeholder 2"/>
          <p:cNvSpPr txBox="1"/>
          <p:nvPr>
            <p:ph type="body" sz="half" idx="1"/>
          </p:nvPr>
        </p:nvSpPr>
        <p:spPr>
          <a:xfrm>
            <a:off x="1043491" y="2323652"/>
            <a:ext cx="3991685" cy="3906819"/>
          </a:xfrm>
          <a:prstGeom prst="rect">
            <a:avLst/>
          </a:prstGeom>
        </p:spPr>
        <p:txBody>
          <a:bodyPr/>
          <a:lstStyle/>
          <a:p>
            <a:pPr>
              <a:defRPr b="1">
                <a:solidFill>
                  <a:schemeClr val="accent3"/>
                </a:solidFill>
              </a:defRPr>
            </a:pPr>
            <a:r>
              <a:t>Food web theory</a:t>
            </a:r>
            <a:r>
              <a:rPr b="0">
                <a:solidFill>
                  <a:srgbClr val="3E3D2D"/>
                </a:solidFill>
              </a:rPr>
              <a:t> suggests that communities with higher  </a:t>
            </a:r>
            <a:r>
              <a:t>connectance</a:t>
            </a:r>
            <a:r>
              <a:rPr b="0">
                <a:solidFill>
                  <a:srgbClr val="3E3D2D"/>
                </a:solidFill>
              </a:rPr>
              <a:t>(i.e., with many species interacting trophically) should be more stable.</a:t>
            </a:r>
          </a:p>
        </p:txBody>
      </p:sp>
      <p:pic>
        <p:nvPicPr>
          <p:cNvPr id="455" name="Picture 3" descr="Picture 3"/>
          <p:cNvPicPr>
            <a:picLocks noChangeAspect="1"/>
          </p:cNvPicPr>
          <p:nvPr/>
        </p:nvPicPr>
        <p:blipFill>
          <a:blip r:embed="rId2">
            <a:extLst/>
          </a:blip>
          <a:stretch>
            <a:fillRect/>
          </a:stretch>
        </p:blipFill>
        <p:spPr>
          <a:xfrm>
            <a:off x="5396417" y="2046939"/>
            <a:ext cx="3182479" cy="4688254"/>
          </a:xfrm>
          <a:prstGeom prst="rect">
            <a:avLst/>
          </a:prstGeom>
          <a:ln w="12700">
            <a:miter lim="400000"/>
          </a:ln>
        </p:spPr>
      </p:pic>
    </p:spTree>
  </p:cSld>
  <p:clrMapOvr>
    <a:masterClrMapping/>
  </p:clrMapOvr>
  <p:transition xmlns:p14="http://schemas.microsoft.com/office/powerpoint/2010/main" spd="med" advClick="1"/>
</p:sld>
</file>

<file path=ppt/slides/slide5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57" name="Title 1"/>
          <p:cNvSpPr txBox="1"/>
          <p:nvPr>
            <p:ph type="title"/>
          </p:nvPr>
        </p:nvSpPr>
        <p:spPr>
          <a:xfrm>
            <a:off x="1043489" y="1027664"/>
            <a:ext cx="7024746" cy="1143001"/>
          </a:xfrm>
          <a:prstGeom prst="rect">
            <a:avLst/>
          </a:prstGeom>
        </p:spPr>
        <p:txBody>
          <a:bodyPr/>
          <a:lstStyle/>
          <a:p>
            <a:pPr/>
            <a:r>
              <a:t>Keystone Species</a:t>
            </a:r>
          </a:p>
        </p:txBody>
      </p:sp>
      <p:sp>
        <p:nvSpPr>
          <p:cNvPr id="458" name="Content Placeholder 2"/>
          <p:cNvSpPr txBox="1"/>
          <p:nvPr>
            <p:ph type="body" sz="quarter" idx="1"/>
          </p:nvPr>
        </p:nvSpPr>
        <p:spPr>
          <a:xfrm>
            <a:off x="1043493" y="2323652"/>
            <a:ext cx="3498626" cy="3508977"/>
          </a:xfrm>
          <a:prstGeom prst="rect">
            <a:avLst/>
          </a:prstGeom>
        </p:spPr>
        <p:txBody>
          <a:bodyPr/>
          <a:lstStyle/>
          <a:p>
            <a:pPr>
              <a:defRPr b="1">
                <a:solidFill>
                  <a:schemeClr val="accent3"/>
                </a:solidFill>
              </a:defRPr>
            </a:pPr>
            <a:r>
              <a:t>Keystone species</a:t>
            </a:r>
            <a:r>
              <a:rPr b="0">
                <a:solidFill>
                  <a:srgbClr val="3E3D2D"/>
                </a:solidFill>
              </a:rPr>
              <a:t>, which have a larger impact on community stability than would be expected based on relative abundance.</a:t>
            </a:r>
          </a:p>
        </p:txBody>
      </p:sp>
      <p:pic>
        <p:nvPicPr>
          <p:cNvPr id="459" name="Picture 4" descr="Picture 4"/>
          <p:cNvPicPr>
            <a:picLocks noChangeAspect="1"/>
          </p:cNvPicPr>
          <p:nvPr/>
        </p:nvPicPr>
        <p:blipFill>
          <a:blip r:embed="rId2">
            <a:extLst/>
          </a:blip>
          <a:stretch>
            <a:fillRect/>
          </a:stretch>
        </p:blipFill>
        <p:spPr>
          <a:xfrm>
            <a:off x="4502051" y="2170664"/>
            <a:ext cx="4130214" cy="3506985"/>
          </a:xfrm>
          <a:prstGeom prst="rect">
            <a:avLst/>
          </a:prstGeom>
          <a:ln w="12700">
            <a:miter lim="400000"/>
          </a:ln>
        </p:spPr>
      </p:pic>
    </p:spTree>
  </p:cSld>
  <p:clrMapOvr>
    <a:masterClrMapping/>
  </p:clrMapOvr>
  <p:transition xmlns:p14="http://schemas.microsoft.com/office/powerpoint/2010/main" spd="med" advClick="1"/>
</p:sld>
</file>

<file path=ppt/slides/slide5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61" name="Title 1"/>
          <p:cNvSpPr txBox="1"/>
          <p:nvPr>
            <p:ph type="title"/>
          </p:nvPr>
        </p:nvSpPr>
        <p:spPr>
          <a:xfrm>
            <a:off x="1043489" y="1027664"/>
            <a:ext cx="7024746" cy="1143001"/>
          </a:xfrm>
          <a:prstGeom prst="rect">
            <a:avLst/>
          </a:prstGeom>
        </p:spPr>
        <p:txBody>
          <a:bodyPr/>
          <a:lstStyle/>
          <a:p>
            <a:pPr/>
            <a:r>
              <a:t>Dominant Species</a:t>
            </a:r>
          </a:p>
        </p:txBody>
      </p:sp>
      <p:sp>
        <p:nvSpPr>
          <p:cNvPr id="462" name="Content Placeholder 2"/>
          <p:cNvSpPr txBox="1"/>
          <p:nvPr>
            <p:ph type="body" sz="half" idx="1"/>
          </p:nvPr>
        </p:nvSpPr>
        <p:spPr>
          <a:xfrm>
            <a:off x="1043491" y="2323652"/>
            <a:ext cx="6777319" cy="3508977"/>
          </a:xfrm>
          <a:prstGeom prst="rect">
            <a:avLst/>
          </a:prstGeom>
        </p:spPr>
        <p:txBody>
          <a:bodyPr/>
          <a:lstStyle/>
          <a:p>
            <a:pPr>
              <a:defRPr b="1">
                <a:solidFill>
                  <a:schemeClr val="accent3"/>
                </a:solidFill>
              </a:defRPr>
            </a:pPr>
            <a:r>
              <a:t>Dominant species</a:t>
            </a:r>
            <a:r>
              <a:rPr b="0">
                <a:solidFill>
                  <a:srgbClr val="3E3D2D"/>
                </a:solidFill>
              </a:rPr>
              <a:t>, which have a large impact due to their high abundance.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7" name="Title 1"/>
          <p:cNvSpPr txBox="1"/>
          <p:nvPr>
            <p:ph type="title"/>
          </p:nvPr>
        </p:nvSpPr>
        <p:spPr>
          <a:xfrm>
            <a:off x="1043489" y="1027664"/>
            <a:ext cx="7024746" cy="1143001"/>
          </a:xfrm>
          <a:prstGeom prst="rect">
            <a:avLst/>
          </a:prstGeom>
        </p:spPr>
        <p:txBody>
          <a:bodyPr/>
          <a:lstStyle/>
          <a:p>
            <a:pPr/>
            <a:r>
              <a:t>Succession</a:t>
            </a:r>
          </a:p>
        </p:txBody>
      </p:sp>
      <p:sp>
        <p:nvSpPr>
          <p:cNvPr id="298" name="Content Placeholder 2"/>
          <p:cNvSpPr txBox="1"/>
          <p:nvPr>
            <p:ph type="body" sz="half" idx="1"/>
          </p:nvPr>
        </p:nvSpPr>
        <p:spPr>
          <a:xfrm>
            <a:off x="1043492" y="2323652"/>
            <a:ext cx="7024742" cy="3508977"/>
          </a:xfrm>
          <a:prstGeom prst="rect">
            <a:avLst/>
          </a:prstGeom>
        </p:spPr>
        <p:txBody>
          <a:bodyPr/>
          <a:lstStyle/>
          <a:p>
            <a:pPr>
              <a:defRPr b="1">
                <a:solidFill>
                  <a:schemeClr val="accent3"/>
                </a:solidFill>
              </a:defRPr>
            </a:pPr>
            <a:r>
              <a:t>Succession</a:t>
            </a:r>
            <a:r>
              <a:rPr b="0"/>
              <a:t> </a:t>
            </a:r>
            <a:r>
              <a:rPr b="0">
                <a:solidFill>
                  <a:srgbClr val="3E3D2D"/>
                </a:solidFill>
              </a:rPr>
              <a:t>is the repeatable change in community composition through time following a disturbance.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0" name="Title 1"/>
          <p:cNvSpPr txBox="1"/>
          <p:nvPr>
            <p:ph type="title"/>
          </p:nvPr>
        </p:nvSpPr>
        <p:spPr>
          <a:xfrm>
            <a:off x="1043489" y="1027664"/>
            <a:ext cx="7024746" cy="1143001"/>
          </a:xfrm>
          <a:prstGeom prst="rect">
            <a:avLst/>
          </a:prstGeom>
        </p:spPr>
        <p:txBody>
          <a:bodyPr/>
          <a:lstStyle/>
          <a:p>
            <a:pPr/>
            <a:r>
              <a:t>Fire in Yellowstone</a:t>
            </a:r>
          </a:p>
        </p:txBody>
      </p:sp>
      <p:sp>
        <p:nvSpPr>
          <p:cNvPr id="301" name="Content Placeholder 2"/>
          <p:cNvSpPr txBox="1"/>
          <p:nvPr>
            <p:ph type="body" sz="half" idx="1"/>
          </p:nvPr>
        </p:nvSpPr>
        <p:spPr>
          <a:xfrm>
            <a:off x="1043491" y="2323652"/>
            <a:ext cx="6777319" cy="3508977"/>
          </a:xfrm>
          <a:prstGeom prst="rect">
            <a:avLst/>
          </a:prstGeom>
        </p:spPr>
        <p:txBody>
          <a:bodyPr/>
          <a:lstStyle/>
          <a:p>
            <a:pPr/>
            <a:r>
              <a:t>Fire is a natural occurrence in the Yellowstone ecosystem.</a:t>
            </a:r>
          </a:p>
          <a:p>
            <a:pPr/>
            <a:r>
              <a:t>Many, if not all, of the species in these communities are fire-adapted and slowly die out if fire is excluded from the landscape.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3" name="Title 1"/>
          <p:cNvSpPr txBox="1"/>
          <p:nvPr>
            <p:ph type="title"/>
          </p:nvPr>
        </p:nvSpPr>
        <p:spPr>
          <a:xfrm>
            <a:off x="1043489" y="1027664"/>
            <a:ext cx="7024746" cy="1143001"/>
          </a:xfrm>
          <a:prstGeom prst="rect">
            <a:avLst/>
          </a:prstGeom>
        </p:spPr>
        <p:txBody>
          <a:bodyPr/>
          <a:lstStyle/>
          <a:p>
            <a:pPr/>
            <a:r>
              <a:t>Succession in Yellowstone</a:t>
            </a:r>
          </a:p>
        </p:txBody>
      </p:sp>
      <p:sp>
        <p:nvSpPr>
          <p:cNvPr id="304" name="Content Placeholder 2"/>
          <p:cNvSpPr txBox="1"/>
          <p:nvPr>
            <p:ph type="body" sz="quarter" idx="1"/>
          </p:nvPr>
        </p:nvSpPr>
        <p:spPr>
          <a:xfrm>
            <a:off x="1042416" y="2313431"/>
            <a:ext cx="3419857" cy="3493010"/>
          </a:xfrm>
          <a:prstGeom prst="rect">
            <a:avLst/>
          </a:prstGeom>
        </p:spPr>
        <p:txBody>
          <a:bodyPr/>
          <a:lstStyle/>
          <a:p>
            <a:pPr>
              <a:defRPr sz="2200"/>
            </a:pPr>
            <a:r>
              <a:t>After 1988 fires, studies of succession past &amp; present.</a:t>
            </a:r>
          </a:p>
          <a:p>
            <a:pPr>
              <a:defRPr sz="2200"/>
            </a:pPr>
            <a:r>
              <a:t>In 1988, most trees were the same age – regrowth after a big fire in the 1700s.</a:t>
            </a:r>
          </a:p>
          <a:p>
            <a:pPr>
              <a:defRPr sz="2200"/>
            </a:pPr>
            <a:r>
              <a:t>Regrowth follows a pattern - succession</a:t>
            </a:r>
          </a:p>
        </p:txBody>
      </p:sp>
      <p:pic>
        <p:nvPicPr>
          <p:cNvPr id="305" name="Picture 4" descr="Picture 4"/>
          <p:cNvPicPr>
            <a:picLocks noChangeAspect="1"/>
          </p:cNvPicPr>
          <p:nvPr/>
        </p:nvPicPr>
        <p:blipFill>
          <a:blip r:embed="rId2">
            <a:extLst/>
          </a:blip>
          <a:stretch>
            <a:fillRect/>
          </a:stretch>
        </p:blipFill>
        <p:spPr>
          <a:xfrm>
            <a:off x="4462271" y="2170663"/>
            <a:ext cx="4191707" cy="4327653"/>
          </a:xfrm>
          <a:prstGeom prst="rect">
            <a:avLst/>
          </a:prstGeom>
          <a:ln w="12700">
            <a:miter lim="400000"/>
          </a:ln>
        </p:spPr>
      </p:pic>
      <p:sp>
        <p:nvSpPr>
          <p:cNvPr id="306" name="TextBox 5"/>
          <p:cNvSpPr txBox="1"/>
          <p:nvPr/>
        </p:nvSpPr>
        <p:spPr>
          <a:xfrm>
            <a:off x="3765896" y="6077553"/>
            <a:ext cx="610901"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1988</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08" name="Title 1"/>
          <p:cNvSpPr txBox="1"/>
          <p:nvPr>
            <p:ph type="title"/>
          </p:nvPr>
        </p:nvSpPr>
        <p:spPr>
          <a:xfrm>
            <a:off x="1043489" y="1027664"/>
            <a:ext cx="7024746" cy="1143001"/>
          </a:xfrm>
          <a:prstGeom prst="rect">
            <a:avLst/>
          </a:prstGeom>
        </p:spPr>
        <p:txBody>
          <a:bodyPr/>
          <a:lstStyle/>
          <a:p>
            <a:pPr/>
            <a:r>
              <a:t>Succession in Yellowstone</a:t>
            </a:r>
          </a:p>
        </p:txBody>
      </p:sp>
      <p:pic>
        <p:nvPicPr>
          <p:cNvPr id="309" name="Picture 5" descr="Picture 5"/>
          <p:cNvPicPr>
            <a:picLocks noChangeAspect="1"/>
          </p:cNvPicPr>
          <p:nvPr/>
        </p:nvPicPr>
        <p:blipFill>
          <a:blip r:embed="rId2">
            <a:extLst/>
          </a:blip>
          <a:stretch>
            <a:fillRect/>
          </a:stretch>
        </p:blipFill>
        <p:spPr>
          <a:xfrm>
            <a:off x="2557276" y="2170663"/>
            <a:ext cx="4208556" cy="4345050"/>
          </a:xfrm>
          <a:prstGeom prst="rect">
            <a:avLst/>
          </a:prstGeom>
          <a:ln w="12700">
            <a:miter lim="400000"/>
          </a:ln>
        </p:spPr>
      </p:pic>
      <p:sp>
        <p:nvSpPr>
          <p:cNvPr id="310" name="TextBox 6"/>
          <p:cNvSpPr txBox="1"/>
          <p:nvPr/>
        </p:nvSpPr>
        <p:spPr>
          <a:xfrm>
            <a:off x="7062434" y="6146379"/>
            <a:ext cx="610900" cy="3708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p>
            <a:pPr/>
            <a:r>
              <a:t>1991</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Austin">
  <a:themeElements>
    <a:clrScheme name="Austin">
      <a:dk1>
        <a:srgbClr val="000000"/>
      </a:dk1>
      <a:lt1>
        <a:srgbClr val="FFFFFF"/>
      </a:lt1>
      <a:dk2>
        <a:srgbClr val="A7A7A7"/>
      </a:dk2>
      <a:lt2>
        <a:srgbClr val="535353"/>
      </a:lt2>
      <a:accent1>
        <a:srgbClr val="94C600"/>
      </a:accent1>
      <a:accent2>
        <a:srgbClr val="71685A"/>
      </a:accent2>
      <a:accent3>
        <a:srgbClr val="FF6700"/>
      </a:accent3>
      <a:accent4>
        <a:srgbClr val="909465"/>
      </a:accent4>
      <a:accent5>
        <a:srgbClr val="956B43"/>
      </a:accent5>
      <a:accent6>
        <a:srgbClr val="FEA022"/>
      </a:accent6>
      <a:hlink>
        <a:srgbClr val="0000FF"/>
      </a:hlink>
      <a:folHlink>
        <a:srgbClr val="FF00FF"/>
      </a:folHlink>
    </a:clrScheme>
    <a:fontScheme name="Austin">
      <a:majorFont>
        <a:latin typeface="Helvetica"/>
        <a:ea typeface="Helvetica"/>
        <a:cs typeface="Helvetica"/>
      </a:majorFont>
      <a:minorFont>
        <a:latin typeface="Century Gothic"/>
        <a:ea typeface="Century Gothic"/>
        <a:cs typeface="Century Gothic"/>
      </a:minorFont>
    </a:fontScheme>
    <a:fmtScheme name="Aust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8000"/>
              </a:srgbClr>
            </a:outerShdw>
          </a:effectLst>
        </a:effectStyle>
        <a:effectStyle>
          <a:effectLst>
            <a:outerShdw sx="100000" sy="100000" kx="0" ky="0" algn="b" rotWithShape="0" blurRad="50800" dist="25400" dir="540000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50800" dist="25400" dir="5400000">
            <a:srgbClr val="000000">
              <a:alpha val="2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Austin">
  <a:themeElements>
    <a:clrScheme name="Austin">
      <a:dk1>
        <a:srgbClr val="000000"/>
      </a:dk1>
      <a:lt1>
        <a:srgbClr val="FFFFFF"/>
      </a:lt1>
      <a:dk2>
        <a:srgbClr val="A7A7A7"/>
      </a:dk2>
      <a:lt2>
        <a:srgbClr val="535353"/>
      </a:lt2>
      <a:accent1>
        <a:srgbClr val="94C600"/>
      </a:accent1>
      <a:accent2>
        <a:srgbClr val="71685A"/>
      </a:accent2>
      <a:accent3>
        <a:srgbClr val="FF6700"/>
      </a:accent3>
      <a:accent4>
        <a:srgbClr val="909465"/>
      </a:accent4>
      <a:accent5>
        <a:srgbClr val="956B43"/>
      </a:accent5>
      <a:accent6>
        <a:srgbClr val="FEA022"/>
      </a:accent6>
      <a:hlink>
        <a:srgbClr val="0000FF"/>
      </a:hlink>
      <a:folHlink>
        <a:srgbClr val="FF00FF"/>
      </a:folHlink>
    </a:clrScheme>
    <a:fontScheme name="Austin">
      <a:majorFont>
        <a:latin typeface="Helvetica"/>
        <a:ea typeface="Helvetica"/>
        <a:cs typeface="Helvetica"/>
      </a:majorFont>
      <a:minorFont>
        <a:latin typeface="Century Gothic"/>
        <a:ea typeface="Century Gothic"/>
        <a:cs typeface="Century Gothic"/>
      </a:minorFont>
    </a:fontScheme>
    <a:fmtScheme name="Austi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50800" dist="25400" dir="5400000">
              <a:srgbClr val="000000">
                <a:alpha val="28000"/>
              </a:srgbClr>
            </a:outerShdw>
          </a:effectLst>
        </a:effectStyle>
        <a:effectStyle>
          <a:effectLst>
            <a:outerShdw sx="100000" sy="100000" kx="0" ky="0" algn="b" rotWithShape="0" blurRad="50800" dist="25400" dir="5400000">
              <a:srgbClr val="000000">
                <a:alpha val="28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5875" cap="flat">
          <a:solidFill>
            <a:schemeClr val="accent1"/>
          </a:solidFill>
          <a:prstDash val="solid"/>
          <a:round/>
        </a:ln>
        <a:effectLst>
          <a:outerShdw sx="100000" sy="100000" kx="0" ky="0" algn="b" rotWithShape="0" blurRad="50800" dist="25400" dir="5400000">
            <a:srgbClr val="000000">
              <a:alpha val="28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5875"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4572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mn-lt"/>
            <a:ea typeface="+mn-ea"/>
            <a:cs typeface="+mn-cs"/>
            <a:sym typeface="Century Gothic"/>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